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88" r:id="rId2"/>
    <p:sldId id="312" r:id="rId3"/>
    <p:sldId id="316" r:id="rId4"/>
    <p:sldId id="291" r:id="rId5"/>
    <p:sldId id="311" r:id="rId6"/>
    <p:sldId id="305" r:id="rId7"/>
    <p:sldId id="315" r:id="rId8"/>
    <p:sldId id="313" r:id="rId9"/>
    <p:sldId id="292" r:id="rId10"/>
    <p:sldId id="302" r:id="rId11"/>
    <p:sldId id="304" r:id="rId12"/>
    <p:sldId id="289" r:id="rId13"/>
    <p:sldId id="293" r:id="rId14"/>
    <p:sldId id="314" r:id="rId15"/>
    <p:sldId id="303" r:id="rId16"/>
    <p:sldId id="30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49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76678-864A-DF49-815C-87A3A732F58A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9C3ED-DED5-3D4F-BCD8-416589BDF2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63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263d2d2a79f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263d2d2a79f_0_2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7" name="Google Shape;507;g263d2d2a79f_0_20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1716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5789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263d2d2a79f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263d2d2a79f_0_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7" name="Google Shape;517;g263d2d2a79f_0_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5117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984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>
          <a:extLst>
            <a:ext uri="{FF2B5EF4-FFF2-40B4-BE49-F238E27FC236}">
              <a16:creationId xmlns:a16="http://schemas.microsoft.com/office/drawing/2014/main" id="{086E7D53-B68A-1BFC-5288-ADCEA3E9F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>
            <a:extLst>
              <a:ext uri="{FF2B5EF4-FFF2-40B4-BE49-F238E27FC236}">
                <a16:creationId xmlns:a16="http://schemas.microsoft.com/office/drawing/2014/main" id="{8083A8D1-BA4E-D91D-E69C-9F385FAD43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>
            <a:extLst>
              <a:ext uri="{FF2B5EF4-FFF2-40B4-BE49-F238E27FC236}">
                <a16:creationId xmlns:a16="http://schemas.microsoft.com/office/drawing/2014/main" id="{617C290F-740F-06F2-981B-AA74323CDA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>
            <a:extLst>
              <a:ext uri="{FF2B5EF4-FFF2-40B4-BE49-F238E27FC236}">
                <a16:creationId xmlns:a16="http://schemas.microsoft.com/office/drawing/2014/main" id="{12909AF4-9AF7-1FD1-7C0B-623876284E1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02134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7095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6317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>
          <a:extLst>
            <a:ext uri="{FF2B5EF4-FFF2-40B4-BE49-F238E27FC236}">
              <a16:creationId xmlns:a16="http://schemas.microsoft.com/office/drawing/2014/main" id="{6C9974B6-448B-BA7B-BD07-EFC742C83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>
            <a:extLst>
              <a:ext uri="{FF2B5EF4-FFF2-40B4-BE49-F238E27FC236}">
                <a16:creationId xmlns:a16="http://schemas.microsoft.com/office/drawing/2014/main" id="{DEC08E7B-D01B-A8E0-3767-4170B228AC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>
            <a:extLst>
              <a:ext uri="{FF2B5EF4-FFF2-40B4-BE49-F238E27FC236}">
                <a16:creationId xmlns:a16="http://schemas.microsoft.com/office/drawing/2014/main" id="{91339840-6CF6-83F5-90D3-B5EF320799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>
            <a:extLst>
              <a:ext uri="{FF2B5EF4-FFF2-40B4-BE49-F238E27FC236}">
                <a16:creationId xmlns:a16="http://schemas.microsoft.com/office/drawing/2014/main" id="{D2C80B9F-484C-86A8-8A35-2C41BBDA36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9715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AK Summer: 45% of Alaska land area temp above normal, first summer since 2014 with less than half of the state warmer than normal</a:t>
            </a:r>
          </a:p>
          <a:p>
            <a:r>
              <a:rPr lang="en-US" dirty="0"/>
              <a:t>YT Summer: 4</a:t>
            </a:r>
            <a:r>
              <a:rPr lang="en-US" baseline="30000" dirty="0"/>
              <a:t>th</a:t>
            </a:r>
            <a:r>
              <a:rPr lang="en-US" dirty="0"/>
              <a:t> summer in a row 100% above normal</a:t>
            </a:r>
          </a:p>
          <a:p>
            <a:r>
              <a:rPr lang="en-US" dirty="0"/>
              <a:t>NWT Summer: 99% above normal but lowest since 2021</a:t>
            </a:r>
          </a:p>
          <a:p>
            <a:endParaRPr lang="en-US" dirty="0"/>
          </a:p>
          <a:p>
            <a:r>
              <a:rPr lang="en-US" dirty="0"/>
              <a:t>AK Summer: 83% of Alaska land area above normal precipitation. Highest since 1998</a:t>
            </a:r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4930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AK Summer: 45% of Alaska land area temp above normal, first summer since 2014 with less than half of the state warmer than normal</a:t>
            </a:r>
          </a:p>
          <a:p>
            <a:r>
              <a:rPr lang="en-US" dirty="0"/>
              <a:t>YT Summer: 4</a:t>
            </a:r>
            <a:r>
              <a:rPr lang="en-US" baseline="30000" dirty="0"/>
              <a:t>th</a:t>
            </a:r>
            <a:r>
              <a:rPr lang="en-US" dirty="0"/>
              <a:t> summer in a row 100% above normal</a:t>
            </a:r>
          </a:p>
          <a:p>
            <a:r>
              <a:rPr lang="en-US" dirty="0"/>
              <a:t>NWT Summer: 99% above normal but lowest since 2021</a:t>
            </a:r>
          </a:p>
          <a:p>
            <a:endParaRPr lang="en-US" dirty="0"/>
          </a:p>
          <a:p>
            <a:r>
              <a:rPr lang="en-US" dirty="0"/>
              <a:t>AK Summer: 83% of Alaska land area above normal precipitation. Highest since 1998</a:t>
            </a:r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0651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>
          <a:extLst>
            <a:ext uri="{FF2B5EF4-FFF2-40B4-BE49-F238E27FC236}">
              <a16:creationId xmlns:a16="http://schemas.microsoft.com/office/drawing/2014/main" id="{8963B9B9-889D-D9D2-7DDA-F762CDE48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>
            <a:extLst>
              <a:ext uri="{FF2B5EF4-FFF2-40B4-BE49-F238E27FC236}">
                <a16:creationId xmlns:a16="http://schemas.microsoft.com/office/drawing/2014/main" id="{6303EE5D-FC08-4E93-C354-7D1B56F048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>
            <a:extLst>
              <a:ext uri="{FF2B5EF4-FFF2-40B4-BE49-F238E27FC236}">
                <a16:creationId xmlns:a16="http://schemas.microsoft.com/office/drawing/2014/main" id="{80D4B36C-477B-69DC-4E81-3A543F145F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AK Summer: 45% of Alaska land area temp above normal, first summer since 2014 with less than half of the state warmer than normal</a:t>
            </a:r>
          </a:p>
          <a:p>
            <a:r>
              <a:rPr lang="en-US" dirty="0"/>
              <a:t>YT Summer: 4</a:t>
            </a:r>
            <a:r>
              <a:rPr lang="en-US" baseline="30000" dirty="0"/>
              <a:t>th</a:t>
            </a:r>
            <a:r>
              <a:rPr lang="en-US" dirty="0"/>
              <a:t> summer in a row 100% above normal</a:t>
            </a:r>
          </a:p>
          <a:p>
            <a:r>
              <a:rPr lang="en-US" dirty="0"/>
              <a:t>NWT Summer: 99% above normal but lowest since 2021</a:t>
            </a:r>
          </a:p>
          <a:p>
            <a:endParaRPr lang="en-US" dirty="0"/>
          </a:p>
          <a:p>
            <a:r>
              <a:rPr lang="en-US" dirty="0"/>
              <a:t>AK Summer: 83% of Alaska land area above normal precipitation. Highest since 1998</a:t>
            </a:r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>
            <a:extLst>
              <a:ext uri="{FF2B5EF4-FFF2-40B4-BE49-F238E27FC236}">
                <a16:creationId xmlns:a16="http://schemas.microsoft.com/office/drawing/2014/main" id="{7C42AB46-C1CB-98A7-1334-987647BC178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95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>
          <a:extLst>
            <a:ext uri="{FF2B5EF4-FFF2-40B4-BE49-F238E27FC236}">
              <a16:creationId xmlns:a16="http://schemas.microsoft.com/office/drawing/2014/main" id="{C2B2EA48-AFF0-0928-914A-D804C5CDF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>
            <a:extLst>
              <a:ext uri="{FF2B5EF4-FFF2-40B4-BE49-F238E27FC236}">
                <a16:creationId xmlns:a16="http://schemas.microsoft.com/office/drawing/2014/main" id="{355B49C1-2170-8192-E17F-5FAE957CD9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>
            <a:extLst>
              <a:ext uri="{FF2B5EF4-FFF2-40B4-BE49-F238E27FC236}">
                <a16:creationId xmlns:a16="http://schemas.microsoft.com/office/drawing/2014/main" id="{731070D9-001C-13EE-D9F8-C4DD66788B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>
            <a:extLst>
              <a:ext uri="{FF2B5EF4-FFF2-40B4-BE49-F238E27FC236}">
                <a16:creationId xmlns:a16="http://schemas.microsoft.com/office/drawing/2014/main" id="{6DF22DB1-05D0-821A-5FE1-BB5588481AC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8771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4704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485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415AB-828F-3340-AD25-ABCA37510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278D2B-857A-2546-8A73-4CC8D1DC4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5CA76-42F6-FB44-B737-30B66F358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0AE11-BCF1-1C47-A389-D1BC3A16B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1516F-8EC2-C148-9564-CC31535E5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47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BF6CD-5D87-024A-8847-6925691FA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D3D106-6228-3B47-8A5C-255ADB959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397E7-BE98-0849-9818-A68B74C41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CCB44-B96C-EE4F-A447-7F3F1A6D5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AF910-7212-B04F-AEDD-BD0A5928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09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527395-77B9-614B-88B5-9074F126F9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C3F538-C804-364D-AFFA-D288F06E5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5C4AC-3567-F647-BFD6-90582E41D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0A2FE-E098-B147-B48F-FA8015E56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AF24-1526-2A45-A161-DEAFC522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691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9B150-1A61-634B-A865-89FE49C9B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6B3E6-DA81-D144-AE06-FB0E29FC4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CBC69-A799-C54A-AF05-97925059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AB75B-BFAD-B74E-BB1F-526076C52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5CA19-4743-C643-9D0A-CF3154A16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84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201A5-1663-7244-B7B2-235F2CA84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CB376-5A89-FB46-B997-D12A01ED7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0D172-97ED-8847-A4A6-0CF08D044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04CBC-CFCA-9A4B-9F51-D4D05AC55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800BC-2E52-5E43-BBAD-6A462AC0C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748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DDB5E-8121-A947-947B-5747552A7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68499-90C8-7141-BC5C-72C5CF92FA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D2A564-11DD-C94E-B2FF-FEF287BE1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D41117-17DC-1947-83B2-0C2A0F72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AA2AF0-48BF-7F46-8D9F-425C163B7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D5440A-28AA-2E40-A33E-BCA6435EF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2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29E2D-F6D9-A04E-A08E-02F8DFD6A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D2376-C683-C046-9F24-12859A455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993CA8-63DE-BA4D-8E71-093DE4EEF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F7762F-F20D-DA46-A83D-36573D364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D43682-F56A-8147-BF80-C9E422B185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04503E-78F8-134B-A93F-C864289A0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4BCEF5-544E-CB46-8D38-3589EC18B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8EB60B-6A10-B044-BDF1-6ABB9EA0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25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26241-7D45-6A4A-B67B-4D8D6489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126BCB-3E96-B944-B50B-4FF44D1F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038AEF-C1F9-DF4E-84E6-51F454B37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05019C-125C-0840-84C1-E79C51FE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60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36F61B-E5FF-464A-AFD3-10BC385D2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E63928-4D08-1E47-9381-817C9D35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43349-95E5-C944-80B1-51350DA5E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59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05354-5066-AD4D-AE37-BEDF6C568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5FF36-2217-A141-A94C-1FCF94702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95308-6D86-FA49-A3D5-C70B43B04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0771C-03C4-364C-A688-E9A8AA083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568EC-27AD-3A4B-B459-ACD8D69F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844C7C-D988-D641-A306-FC5064593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99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B97A-9D47-8047-9C98-B330103A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18A1A6-60F6-EA48-AD23-A237C4473B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5AA025-0912-E947-9224-B9728F684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3A5D1-A440-A141-9ADC-D1621FF5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8C95D5-203D-CF43-903A-F6178B88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5D6FAF-A036-D148-9CB2-319ABE56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31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7FBDF2-6FA6-A44A-88DD-C5FE71536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F4849-3880-8F41-A6DE-45FB8E029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510DE-1B40-8849-B969-A6B680C80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E48B8-6DF1-E943-905F-B916A4C9910B}" type="datetimeFigureOut">
              <a:rPr lang="en-US" smtClean="0"/>
              <a:t>6/10/25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832BF-6038-C743-9736-33E4F07B9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6F672-F953-5D4A-9E26-0AEEA251B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48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63d2d2a79f_0_20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</a:t>
            </a:fld>
            <a:endParaRPr lang="en-US" dirty="0"/>
          </a:p>
        </p:txBody>
      </p:sp>
      <p:sp>
        <p:nvSpPr>
          <p:cNvPr id="510" name="Google Shape;510;g263d2d2a79f_0_209"/>
          <p:cNvSpPr txBox="1">
            <a:spLocks noGrp="1"/>
          </p:cNvSpPr>
          <p:nvPr>
            <p:ph type="ctrTitle" idx="4294967295"/>
          </p:nvPr>
        </p:nvSpPr>
        <p:spPr>
          <a:xfrm>
            <a:off x="1498060" y="2153400"/>
            <a:ext cx="9059110" cy="25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8287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Helvetica Neue"/>
              <a:buNone/>
            </a:pPr>
            <a:r>
              <a:rPr lang="en-US" sz="56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LEO Alaska Webinar</a:t>
            </a:r>
            <a:br>
              <a:rPr lang="en-US" sz="54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9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Spring 2025 Climate Review  </a:t>
            </a:r>
            <a:br>
              <a:rPr lang="en-US" sz="49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9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Summer 2025 Climate Outlook</a:t>
            </a:r>
          </a:p>
        </p:txBody>
      </p:sp>
      <p:pic>
        <p:nvPicPr>
          <p:cNvPr id="512" name="Google Shape;512;g263d2d2a79f_0_209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588" y="544922"/>
            <a:ext cx="5356027" cy="303375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g263d2d2a79f_0_209"/>
          <p:cNvSpPr txBox="1"/>
          <p:nvPr/>
        </p:nvSpPr>
        <p:spPr>
          <a:xfrm>
            <a:off x="1844913" y="5152704"/>
            <a:ext cx="5323800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Rick Thoman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Alaska and Arctic Climate Specialist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rthoman@alaska.edu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June 10,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839EC9-4047-4080-1F36-1DD494EB03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5993" y="183340"/>
            <a:ext cx="1444752" cy="1828800"/>
          </a:xfrm>
          <a:prstGeom prst="rect">
            <a:avLst/>
          </a:prstGeom>
        </p:spPr>
      </p:pic>
      <p:pic>
        <p:nvPicPr>
          <p:cNvPr id="1026" name="Picture 2" descr="LEO Network">
            <a:extLst>
              <a:ext uri="{FF2B5EF4-FFF2-40B4-BE49-F238E27FC236}">
                <a16:creationId xmlns:a16="http://schemas.microsoft.com/office/drawing/2014/main" id="{B00C59FB-9833-754D-9ADC-B7B74F753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85993" y="2178516"/>
            <a:ext cx="1444752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Bering Sea ice extent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FD1837-3BCC-4241-81C3-3CA6268E43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181332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71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Slow start to Chukchi Sea ice melt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85C4222-D12D-D042-A8F3-C0506FE6F103}"/>
              </a:ext>
            </a:extLst>
          </p:cNvPr>
          <p:cNvCxnSpPr/>
          <p:nvPr/>
        </p:nvCxnSpPr>
        <p:spPr>
          <a:xfrm>
            <a:off x="10145948" y="2490281"/>
            <a:ext cx="0" cy="10700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C9AEF29-57B8-B842-9B89-DF89068546E7}"/>
              </a:ext>
            </a:extLst>
          </p:cNvPr>
          <p:cNvSpPr txBox="1"/>
          <p:nvPr/>
        </p:nvSpPr>
        <p:spPr>
          <a:xfrm>
            <a:off x="9655828" y="216909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8D0B1B-2FA4-0F4D-BF39-B69305EDF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280319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221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263d2d2a79f_0_89"/>
          <p:cNvSpPr txBox="1">
            <a:spLocks noGrp="1"/>
          </p:cNvSpPr>
          <p:nvPr>
            <p:ph type="title"/>
          </p:nvPr>
        </p:nvSpPr>
        <p:spPr>
          <a:xfrm>
            <a:off x="838200" y="6051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0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Summer 2025 Outlooks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C20AC1-250A-3C41-86E8-87C6A5EF2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Arctic Sea Ice Experimental Outlook</a:t>
            </a:r>
          </a:p>
          <a:p>
            <a:r>
              <a:rPr lang="en-US" dirty="0"/>
              <a:t>Spring Sea surface temperatures</a:t>
            </a:r>
          </a:p>
          <a:p>
            <a:r>
              <a:rPr lang="en-US" dirty="0"/>
              <a:t>Spring temperature and precipitation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19" name="Google Shape;519;g263d2d2a79f_0_8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dirty="0"/>
          </a:p>
        </p:txBody>
      </p:sp>
      <p:pic>
        <p:nvPicPr>
          <p:cNvPr id="530" name="Google Shape;530;g263d2d2a79f_0_8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3940" y="381007"/>
            <a:ext cx="2682573" cy="54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263d2d2a79f_0_8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99" y="564100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6" descr="Picture 6">
            <a:extLst>
              <a:ext uri="{FF2B5EF4-FFF2-40B4-BE49-F238E27FC236}">
                <a16:creationId xmlns:a16="http://schemas.microsoft.com/office/drawing/2014/main" id="{1288D25A-38E8-7E42-ACFF-FDFA01FA46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8604" y="2315719"/>
            <a:ext cx="2286001" cy="20472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52042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Sea ice outlook: Spring/Summer 2025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A4406C9-74EE-7B4E-8538-C6CD25F8BE32}"/>
              </a:ext>
            </a:extLst>
          </p:cNvPr>
          <p:cNvSpPr txBox="1"/>
          <p:nvPr/>
        </p:nvSpPr>
        <p:spPr>
          <a:xfrm>
            <a:off x="3084573" y="6029334"/>
            <a:ext cx="5751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Data: NOAA/Climate Prediction Center Exp. Sea Ice Outlook</a:t>
            </a:r>
          </a:p>
          <a:p>
            <a:pPr algn="ctr"/>
            <a:r>
              <a:rPr lang="en-US" dirty="0"/>
              <a:t>Outlook produced from late May 2025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2F50B0-5800-9640-B8F7-EE5C4771CD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4494" y="1293826"/>
            <a:ext cx="691978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57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52042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4600" b="1" dirty="0">
                <a:solidFill>
                  <a:srgbClr val="2D4970"/>
                </a:solidFill>
              </a:rPr>
              <a:t>Sea surface temperature: Summer 2025</a:t>
            </a:r>
            <a:endParaRPr lang="en-US" sz="46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A4406C9-74EE-7B4E-8538-C6CD25F8BE32}"/>
              </a:ext>
            </a:extLst>
          </p:cNvPr>
          <p:cNvSpPr txBox="1"/>
          <p:nvPr/>
        </p:nvSpPr>
        <p:spPr>
          <a:xfrm>
            <a:off x="4473482" y="6337577"/>
            <a:ext cx="3932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Graphic courtesy World Climate Service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D778A5-2B30-D933-6493-9A2F6812F7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1396" y="1389769"/>
            <a:ext cx="7361753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92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>
          <a:extLst>
            <a:ext uri="{FF2B5EF4-FFF2-40B4-BE49-F238E27FC236}">
              <a16:creationId xmlns:a16="http://schemas.microsoft.com/office/drawing/2014/main" id="{57B54F23-87D7-0454-412A-308EE7F33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>
            <a:extLst>
              <a:ext uri="{FF2B5EF4-FFF2-40B4-BE49-F238E27FC236}">
                <a16:creationId xmlns:a16="http://schemas.microsoft.com/office/drawing/2014/main" id="{B8956A7A-B5C3-E121-3E75-E26E3F9DE2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43968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4500" b="1" dirty="0">
                <a:solidFill>
                  <a:srgbClr val="2D4970"/>
                </a:solidFill>
              </a:rPr>
              <a:t>Summer 2025</a:t>
            </a:r>
            <a:br>
              <a:rPr lang="en-US" sz="4500" b="1" dirty="0">
                <a:solidFill>
                  <a:srgbClr val="2D4970"/>
                </a:solidFill>
              </a:rPr>
            </a:br>
            <a:r>
              <a:rPr lang="en-US" sz="4500" b="1" dirty="0">
                <a:solidFill>
                  <a:srgbClr val="2D4970"/>
                </a:solidFill>
              </a:rPr>
              <a:t>NOAA Climate Prediction Center outlooks</a:t>
            </a:r>
            <a:endParaRPr lang="en-US" sz="45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>
            <a:extLst>
              <a:ext uri="{FF2B5EF4-FFF2-40B4-BE49-F238E27FC236}">
                <a16:creationId xmlns:a16="http://schemas.microsoft.com/office/drawing/2014/main" id="{EA774E77-789F-8CDA-4703-635E28A0FCC5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 dirty="0"/>
          </a:p>
        </p:txBody>
      </p:sp>
      <p:pic>
        <p:nvPicPr>
          <p:cNvPr id="542" name="Google Shape;542;g263d2d2a79f_0_234">
            <a:extLst>
              <a:ext uri="{FF2B5EF4-FFF2-40B4-BE49-F238E27FC236}">
                <a16:creationId xmlns:a16="http://schemas.microsoft.com/office/drawing/2014/main" id="{F69F54D2-B857-3E62-CA34-695082D7AFDC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54E52F-0145-D040-B2F2-F31BEDAFBBAE}"/>
              </a:ext>
            </a:extLst>
          </p:cNvPr>
          <p:cNvSpPr txBox="1"/>
          <p:nvPr/>
        </p:nvSpPr>
        <p:spPr>
          <a:xfrm>
            <a:off x="3161489" y="5729588"/>
            <a:ext cx="2228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Average Temperature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B6BFA8-C66D-D841-A8C2-F1E4DE3FF381}"/>
              </a:ext>
            </a:extLst>
          </p:cNvPr>
          <p:cNvSpPr txBox="1"/>
          <p:nvPr/>
        </p:nvSpPr>
        <p:spPr>
          <a:xfrm>
            <a:off x="9233052" y="5680678"/>
            <a:ext cx="1925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Total Precipitation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6A0E2F-FABC-3846-9182-88187C3A3A57}"/>
              </a:ext>
            </a:extLst>
          </p:cNvPr>
          <p:cNvSpPr txBox="1"/>
          <p:nvPr/>
        </p:nvSpPr>
        <p:spPr>
          <a:xfrm>
            <a:off x="4962940" y="6215746"/>
            <a:ext cx="2676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June through August 2025</a:t>
            </a:r>
          </a:p>
          <a:p>
            <a:r>
              <a:rPr lang="en-US" b="1" dirty="0"/>
              <a:t>Outlook made in mid-May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3003E08-5515-93F1-68AA-3EB852AD9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63355"/>
            <a:ext cx="121920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532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28878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Thanks very much</a:t>
            </a:r>
            <a:br>
              <a:rPr lang="en-US" sz="5400" b="1" dirty="0">
                <a:solidFill>
                  <a:srgbClr val="2D4970"/>
                </a:solidFill>
              </a:rPr>
            </a:br>
            <a:r>
              <a:rPr lang="en-US" sz="5400" b="1" dirty="0">
                <a:solidFill>
                  <a:srgbClr val="2D4970"/>
                </a:solidFill>
              </a:rPr>
              <a:t>Questions?</a:t>
            </a:r>
            <a:endParaRPr lang="en-US" sz="47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FBF21A-8326-E847-941A-E5D0D71559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674" y="5243650"/>
            <a:ext cx="1038358" cy="1325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F84F99-C550-2CFE-8665-50F819B568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800" y="1876447"/>
            <a:ext cx="7772400" cy="4371197"/>
          </a:xfrm>
          <a:prstGeom prst="rect">
            <a:avLst/>
          </a:prstGeom>
          <a:ln w="9525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BE9231-4A8A-B0F4-B241-27A3DE9DBB9C}"/>
              </a:ext>
            </a:extLst>
          </p:cNvPr>
          <p:cNvSpPr txBox="1"/>
          <p:nvPr/>
        </p:nvSpPr>
        <p:spPr>
          <a:xfrm>
            <a:off x="7104184" y="6384547"/>
            <a:ext cx="3170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Photo: O. Rose/KFSK Petersburg</a:t>
            </a:r>
          </a:p>
        </p:txBody>
      </p:sp>
    </p:spTree>
    <p:extLst>
      <p:ext uri="{BB962C8B-B14F-4D97-AF65-F5344CB8AC3E}">
        <p14:creationId xmlns:p14="http://schemas.microsoft.com/office/powerpoint/2010/main" val="1109846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Alaska Highlights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60DC1-37E7-3A90-3F2A-51F717FC6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54969" cy="4351338"/>
          </a:xfrm>
        </p:spPr>
        <p:txBody>
          <a:bodyPr/>
          <a:lstStyle/>
          <a:p>
            <a:r>
              <a:rPr lang="en-US" dirty="0"/>
              <a:t>Excessive rain Southeast April and May</a:t>
            </a:r>
          </a:p>
          <a:p>
            <a:pPr lvl="1"/>
            <a:r>
              <a:rPr lang="en-US" dirty="0"/>
              <a:t>Flooding and landslides</a:t>
            </a:r>
          </a:p>
          <a:p>
            <a:r>
              <a:rPr lang="en-US" dirty="0"/>
              <a:t>Mostly uneventful river break-up</a:t>
            </a:r>
          </a:p>
          <a:p>
            <a:pPr lvl="1"/>
            <a:r>
              <a:rPr lang="en-US" dirty="0"/>
              <a:t>Dramatic change from past few years</a:t>
            </a:r>
          </a:p>
          <a:p>
            <a:r>
              <a:rPr lang="en-US" dirty="0"/>
              <a:t>Anchorage snowiest Spring since 2013</a:t>
            </a:r>
          </a:p>
          <a:p>
            <a:r>
              <a:rPr lang="en-US" dirty="0"/>
              <a:t>Cool (and some areas cloudy) May</a:t>
            </a:r>
          </a:p>
          <a:p>
            <a:pPr lvl="1"/>
            <a:r>
              <a:rPr lang="en-US" dirty="0"/>
              <a:t>Slow start to gardening season</a:t>
            </a:r>
          </a:p>
          <a:p>
            <a:r>
              <a:rPr lang="en-US" dirty="0"/>
              <a:t>Sea ice decrease in the Bering Sea after mid-April but slow in Chukchi Sea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444C25-C54D-2C62-91C0-F826F312C1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6784" y="1979525"/>
            <a:ext cx="4929108" cy="3696831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07DD00-A280-65E7-DE0C-C6CFAB1B3741}"/>
              </a:ext>
            </a:extLst>
          </p:cNvPr>
          <p:cNvSpPr txBox="1"/>
          <p:nvPr/>
        </p:nvSpPr>
        <p:spPr>
          <a:xfrm>
            <a:off x="7883564" y="5676356"/>
            <a:ext cx="3600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Tripod on the Tanana River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April 27, 2025</a:t>
            </a:r>
            <a:br>
              <a:rPr lang="en-US" sz="22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Photo courtesy Nenana Ice Classic</a:t>
            </a:r>
          </a:p>
        </p:txBody>
      </p:sp>
    </p:spTree>
    <p:extLst>
      <p:ext uri="{BB962C8B-B14F-4D97-AF65-F5344CB8AC3E}">
        <p14:creationId xmlns:p14="http://schemas.microsoft.com/office/powerpoint/2010/main" val="3226651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>
          <a:extLst>
            <a:ext uri="{FF2B5EF4-FFF2-40B4-BE49-F238E27FC236}">
              <a16:creationId xmlns:a16="http://schemas.microsoft.com/office/drawing/2014/main" id="{0EB599DD-02D2-A82A-ED6F-61C9E558A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>
            <a:extLst>
              <a:ext uri="{FF2B5EF4-FFF2-40B4-BE49-F238E27FC236}">
                <a16:creationId xmlns:a16="http://schemas.microsoft.com/office/drawing/2014/main" id="{8086E075-7DA6-7FB3-0024-96EB2A6DDE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Alaska Daily Temperature Index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>
            <a:extLst>
              <a:ext uri="{FF2B5EF4-FFF2-40B4-BE49-F238E27FC236}">
                <a16:creationId xmlns:a16="http://schemas.microsoft.com/office/drawing/2014/main" id="{55F234C9-1C03-1227-2585-49AF6102A8C6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  <p:pic>
        <p:nvPicPr>
          <p:cNvPr id="542" name="Google Shape;542;g263d2d2a79f_0_234">
            <a:extLst>
              <a:ext uri="{FF2B5EF4-FFF2-40B4-BE49-F238E27FC236}">
                <a16:creationId xmlns:a16="http://schemas.microsoft.com/office/drawing/2014/main" id="{9AC6ACEF-6C98-C826-8BC2-4977DACD5B3F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>
            <a:extLst>
              <a:ext uri="{FF2B5EF4-FFF2-40B4-BE49-F238E27FC236}">
                <a16:creationId xmlns:a16="http://schemas.microsoft.com/office/drawing/2014/main" id="{EF360D11-15EE-8D7B-2B7B-F01334BE9AE8}"/>
              </a:ext>
            </a:extLst>
          </p:cNvPr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DF04CB-33DF-E5FE-A34F-5195B843DF8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3974" y="1418887"/>
            <a:ext cx="8856414" cy="507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30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Spring 2025 </a:t>
            </a:r>
            <a:br>
              <a:rPr lang="en-US" sz="5400" b="1" dirty="0">
                <a:solidFill>
                  <a:srgbClr val="2D4970"/>
                </a:solidFill>
              </a:rPr>
            </a:br>
            <a:r>
              <a:rPr lang="en-US" sz="5400" b="1" dirty="0">
                <a:solidFill>
                  <a:srgbClr val="2D4970"/>
                </a:solidFill>
              </a:rPr>
              <a:t>Temperature and precipitation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D6AEF6-8D51-8A40-8982-B2ECD362E00F}"/>
              </a:ext>
            </a:extLst>
          </p:cNvPr>
          <p:cNvSpPr txBox="1"/>
          <p:nvPr/>
        </p:nvSpPr>
        <p:spPr>
          <a:xfrm>
            <a:off x="3842062" y="5836483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95E5EB-EA07-D6D8-D5C0-AF25DF54F19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9190" y="1735095"/>
            <a:ext cx="5486400" cy="4158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48144B-00D4-5631-AFCF-FB32C29C09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735095"/>
            <a:ext cx="5486400" cy="415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65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Monthly temperatures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D6AEF6-8D51-8A40-8982-B2ECD362E00F}"/>
              </a:ext>
            </a:extLst>
          </p:cNvPr>
          <p:cNvSpPr txBox="1"/>
          <p:nvPr/>
        </p:nvSpPr>
        <p:spPr>
          <a:xfrm>
            <a:off x="3842062" y="5710019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D6C5D7-3872-D1B3-367F-EF04716EAE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0" y="1888207"/>
            <a:ext cx="4114800" cy="31186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963B2F-B9D8-2288-D079-85404F68A9C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88207"/>
            <a:ext cx="4114800" cy="31186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A6F80F-CABF-6C14-21D4-D2952BBF977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2" y="1888207"/>
            <a:ext cx="4114800" cy="311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69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>
          <a:extLst>
            <a:ext uri="{FF2B5EF4-FFF2-40B4-BE49-F238E27FC236}">
              <a16:creationId xmlns:a16="http://schemas.microsoft.com/office/drawing/2014/main" id="{622DDD59-32D7-3575-5291-75F813A77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>
            <a:extLst>
              <a:ext uri="{FF2B5EF4-FFF2-40B4-BE49-F238E27FC236}">
                <a16:creationId xmlns:a16="http://schemas.microsoft.com/office/drawing/2014/main" id="{8C156A06-F365-9C35-A883-E2F4C098E2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Monthly precipitation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>
            <a:extLst>
              <a:ext uri="{FF2B5EF4-FFF2-40B4-BE49-F238E27FC236}">
                <a16:creationId xmlns:a16="http://schemas.microsoft.com/office/drawing/2014/main" id="{9343E861-8385-9D14-8ECD-A4B9747F4C13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  <p:pic>
        <p:nvPicPr>
          <p:cNvPr id="542" name="Google Shape;542;g263d2d2a79f_0_234">
            <a:extLst>
              <a:ext uri="{FF2B5EF4-FFF2-40B4-BE49-F238E27FC236}">
                <a16:creationId xmlns:a16="http://schemas.microsoft.com/office/drawing/2014/main" id="{44584004-51EE-412A-F932-DF1ADA1D83D6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>
            <a:extLst>
              <a:ext uri="{FF2B5EF4-FFF2-40B4-BE49-F238E27FC236}">
                <a16:creationId xmlns:a16="http://schemas.microsoft.com/office/drawing/2014/main" id="{FE12847B-6EFB-50E3-9508-620ECED0F5AA}"/>
              </a:ext>
            </a:extLst>
          </p:cNvPr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B07766-D0AC-5398-2654-F7C1E2BB50E6}"/>
              </a:ext>
            </a:extLst>
          </p:cNvPr>
          <p:cNvSpPr txBox="1"/>
          <p:nvPr/>
        </p:nvSpPr>
        <p:spPr>
          <a:xfrm>
            <a:off x="3814500" y="6033184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365DCA-4C4E-5E0D-8675-EC65CFB4E5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25" y="2297110"/>
            <a:ext cx="4114800" cy="31186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03A201-7DD4-835F-B49F-A81CAF1FDD5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2297110"/>
            <a:ext cx="4114800" cy="3118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AC6C91-5660-4BF3-D15D-B576DB51673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6613" y="2297110"/>
            <a:ext cx="4114800" cy="311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41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>
          <a:extLst>
            <a:ext uri="{FF2B5EF4-FFF2-40B4-BE49-F238E27FC236}">
              <a16:creationId xmlns:a16="http://schemas.microsoft.com/office/drawing/2014/main" id="{E1DD5B96-C772-4110-C1A4-927845D23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>
            <a:extLst>
              <a:ext uri="{FF2B5EF4-FFF2-40B4-BE49-F238E27FC236}">
                <a16:creationId xmlns:a16="http://schemas.microsoft.com/office/drawing/2014/main" id="{39BD891E-94DB-6544-2EE9-5677D42605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Spring 2025 cloudiness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>
            <a:extLst>
              <a:ext uri="{FF2B5EF4-FFF2-40B4-BE49-F238E27FC236}">
                <a16:creationId xmlns:a16="http://schemas.microsoft.com/office/drawing/2014/main" id="{F488EC70-994E-58B2-235F-617C4722CA82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  <p:pic>
        <p:nvPicPr>
          <p:cNvPr id="542" name="Google Shape;542;g263d2d2a79f_0_234">
            <a:extLst>
              <a:ext uri="{FF2B5EF4-FFF2-40B4-BE49-F238E27FC236}">
                <a16:creationId xmlns:a16="http://schemas.microsoft.com/office/drawing/2014/main" id="{33923E9B-C6EF-173B-F238-ED68A6C7B8BA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2D5BC7-9F73-4E0B-EF23-550069AEC0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206" y="1189355"/>
            <a:ext cx="6997588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42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May 2025 sea surface temperatures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1CE446-F125-7A46-B3FF-7DDC693647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0119" y="1509712"/>
            <a:ext cx="761176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74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Sea ice extent: Spring 2025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9AF1637-2865-6E4A-8D97-08B8496FD075}"/>
              </a:ext>
            </a:extLst>
          </p:cNvPr>
          <p:cNvSpPr txBox="1"/>
          <p:nvPr/>
        </p:nvSpPr>
        <p:spPr>
          <a:xfrm>
            <a:off x="9375815" y="6234990"/>
            <a:ext cx="879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May 31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EB882E-5B5B-9F4E-8D8C-9FE9F38F6C65}"/>
              </a:ext>
            </a:extLst>
          </p:cNvPr>
          <p:cNvSpPr txBox="1"/>
          <p:nvPr/>
        </p:nvSpPr>
        <p:spPr>
          <a:xfrm>
            <a:off x="1894503" y="6234990"/>
            <a:ext cx="958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March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E5894F-7C67-F347-A83D-F1DC4EEC1E7E}"/>
              </a:ext>
            </a:extLst>
          </p:cNvPr>
          <p:cNvSpPr txBox="1"/>
          <p:nvPr/>
        </p:nvSpPr>
        <p:spPr>
          <a:xfrm>
            <a:off x="5466694" y="6234990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April 15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F49133-5E18-D74A-87B5-3D40631051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188" y="1150607"/>
            <a:ext cx="3313355" cy="51206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67CD4C-8F47-CD48-B711-F3DA8C495C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6231" y="1150607"/>
            <a:ext cx="3313355" cy="51206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CECBB7-36A4-054E-B956-0E26C88CAA2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8778" y="1150607"/>
            <a:ext cx="3313355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08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2733</TotalTime>
  <Words>491</Words>
  <Application>Microsoft Macintosh PowerPoint</Application>
  <PresentationFormat>Widescreen</PresentationFormat>
  <Paragraphs>102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Helvetica Neue</vt:lpstr>
      <vt:lpstr>Times New Roman</vt:lpstr>
      <vt:lpstr>Office Theme</vt:lpstr>
      <vt:lpstr>LEO Alaska Webinar Spring 2025 Climate Review   Summer 2025 Climate Outlook</vt:lpstr>
      <vt:lpstr>Alaska Highlights</vt:lpstr>
      <vt:lpstr>Alaska Daily Temperature Index</vt:lpstr>
      <vt:lpstr>Spring 2025  Temperature and precipitation</vt:lpstr>
      <vt:lpstr>Monthly temperatures</vt:lpstr>
      <vt:lpstr>Monthly precipitation</vt:lpstr>
      <vt:lpstr>Spring 2025 cloudiness</vt:lpstr>
      <vt:lpstr>May 2025 sea surface temperatures</vt:lpstr>
      <vt:lpstr>Sea ice extent: Spring 2025</vt:lpstr>
      <vt:lpstr>Bering Sea ice extent</vt:lpstr>
      <vt:lpstr>Slow start to Chukchi Sea ice melt</vt:lpstr>
      <vt:lpstr>Summer 2025 Outlooks</vt:lpstr>
      <vt:lpstr>Sea ice outlook: Spring/Summer 2025</vt:lpstr>
      <vt:lpstr>Sea surface temperature: Summer 2025</vt:lpstr>
      <vt:lpstr>Summer 2025 NOAA Climate Prediction Center outlooks</vt:lpstr>
      <vt:lpstr>Thanks very much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Circumpolar One Heath Spring 2024 Climate Review and Summer 2024 Outlook</dc:title>
  <dc:creator>Rick Thoman</dc:creator>
  <cp:lastModifiedBy>Rick Thoman</cp:lastModifiedBy>
  <cp:revision>40</cp:revision>
  <cp:lastPrinted>2024-09-13T20:26:01Z</cp:lastPrinted>
  <dcterms:created xsi:type="dcterms:W3CDTF">2024-06-05T16:54:31Z</dcterms:created>
  <dcterms:modified xsi:type="dcterms:W3CDTF">2025-06-10T22:44:12Z</dcterms:modified>
</cp:coreProperties>
</file>