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8" r:id="rId2"/>
    <p:sldId id="312" r:id="rId3"/>
    <p:sldId id="316" r:id="rId4"/>
    <p:sldId id="291" r:id="rId5"/>
    <p:sldId id="311" r:id="rId6"/>
    <p:sldId id="305" r:id="rId7"/>
    <p:sldId id="315" r:id="rId8"/>
    <p:sldId id="313" r:id="rId9"/>
    <p:sldId id="292" r:id="rId10"/>
    <p:sldId id="302" r:id="rId11"/>
    <p:sldId id="304" r:id="rId12"/>
    <p:sldId id="289" r:id="rId13"/>
    <p:sldId id="293" r:id="rId14"/>
    <p:sldId id="314" r:id="rId15"/>
    <p:sldId id="303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6678-864A-DF49-815C-87A3A732F58A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C3ED-DED5-3D4F-BCD8-416589BDF2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3d2d2a79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3d2d2a79f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g263d2d2a79f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71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578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63d2d2a79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63d2d2a79f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7" name="Google Shape;517;g263d2d2a79f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11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8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086E7D53-B68A-1BFC-5288-ADCEA3E9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8083A8D1-BA4E-D91D-E69C-9F385FAD4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617C290F-740F-06F2-981B-AA74323CD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12909AF4-9AF7-1FD1-7C0B-623876284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213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0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31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6C9974B6-448B-BA7B-BD07-EFC742C8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DEC08E7B-D01B-A8E0-3767-4170B228AC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91339840-6CF6-83F5-90D3-B5EF32079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D2C80B9F-484C-86A8-8A35-2C41BBDA36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71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93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65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8963B9B9-889D-D9D2-7DDA-F762CDE4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6303EE5D-FC08-4E93-C354-7D1B56F048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80D4B36C-477B-69DC-4E81-3A543F145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7C42AB46-C1CB-98A7-1334-987647BC17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5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C2B2EA48-AFF0-0928-914A-D804C5CD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355B49C1-2170-8192-E17F-5FAE957CD9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731070D9-001C-13EE-D9F8-C4DD66788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6DF22DB1-05D0-821A-5FE1-BB5588481A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77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70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8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15AB-828F-3340-AD25-ABCA3751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78D2B-857A-2546-8A73-4CC8D1DC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CA76-42F6-FB44-B737-30B66F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0AE11-BCF1-1C47-A389-D1BC3A16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16F-8EC2-C148-9564-CC31535E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F6CD-5D87-024A-8847-6925691F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D106-6228-3B47-8A5C-255ADB95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97E7-BE98-0849-9818-A68B74C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CB44-B96C-EE4F-A447-7F3F1A6D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910-7212-B04F-AEDD-BD0A5928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27395-77B9-614B-88B5-9074F126F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F538-C804-364D-AFFA-D288F06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4AC-3567-F647-BFD6-90582E41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A2FE-E098-B147-B48F-FA8015E5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AF24-1526-2A45-A161-DEAFC52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B150-1A61-634B-A865-89FE49C9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B3E6-DA81-D144-AE06-FB0E29FC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BC69-A799-C54A-AF05-9792505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B75B-BFAD-B74E-BB1F-526076C5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CA19-4743-C643-9D0A-CF3154A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01A5-1663-7244-B7B2-235F2CA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CB376-5A89-FB46-B997-D12A01E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D172-97ED-8847-A4A6-0CF08D04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4CBC-CFCA-9A4B-9F51-D4D05AC5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00BC-2E52-5E43-BBAD-6A462AC0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B5E-8121-A947-947B-5747552A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8499-90C8-7141-BC5C-72C5CF92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2A564-11DD-C94E-B2FF-FEF287BE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1117-17DC-1947-83B2-0C2A0F7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A2AF0-48BF-7F46-8D9F-425C163B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440A-28AA-2E40-A33E-BCA643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9E2D-F6D9-A04E-A08E-02F8DFD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2376-C683-C046-9F24-12859A45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93CA8-63DE-BA4D-8E71-093DE4EE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7762F-F20D-DA46-A83D-36573D36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43682-F56A-8147-BF80-C9E422B18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4503E-78F8-134B-A93F-C86428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BCEF5-544E-CB46-8D38-3589EC18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EB60B-6A10-B044-BDF1-6ABB9EA0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6241-7D45-6A4A-B67B-4D8D6489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26BCB-3E96-B944-B50B-4FF44D1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8AEF-C1F9-DF4E-84E6-51F454B3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5019C-125C-0840-84C1-E79C51FE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6F61B-E5FF-464A-AFD3-10BC385D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3928-4D08-1E47-9381-817C9D35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43349-95E5-C944-80B1-51350DA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5354-5066-AD4D-AE37-BEDF6C5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FF36-2217-A141-A94C-1FCF9470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5308-6D86-FA49-A3D5-C70B43B0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771C-03C4-364C-A688-E9A8AA08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68EC-27AD-3A4B-B459-ACD8D69F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44C7C-D988-D641-A306-FC506459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B97A-9D47-8047-9C98-B330103A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A1A6-60F6-EA48-AD23-A237C447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A025-0912-E947-9224-B9728F68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A5D1-A440-A141-9ADC-D1621FF5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95D5-203D-CF43-903A-F6178B88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6FAF-A036-D148-9CB2-319ABE56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FBDF2-6FA6-A44A-88DD-C5FE7153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4849-3880-8F41-A6DE-45FB8E02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10DE-1B40-8849-B969-A6B680C80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48B8-6DF1-E943-905F-B916A4C9910B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32BF-6038-C743-9736-33E4F07B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F672-F953-5D4A-9E26-0AEEA251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3d2d2a79f_0_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p:sp>
        <p:nvSpPr>
          <p:cNvPr id="510" name="Google Shape;510;g263d2d2a79f_0_209"/>
          <p:cNvSpPr txBox="1">
            <a:spLocks noGrp="1"/>
          </p:cNvSpPr>
          <p:nvPr>
            <p:ph type="ctrTitle" idx="4294967295"/>
          </p:nvPr>
        </p:nvSpPr>
        <p:spPr>
          <a:xfrm>
            <a:off x="1498060" y="2153400"/>
            <a:ext cx="905911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6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 Alaska Webinar</a:t>
            </a:r>
            <a:br>
              <a:rPr lang="en-US" sz="54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2025 Climate Review  </a:t>
            </a:r>
            <a:br>
              <a:rPr lang="en-US" sz="49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2025 Climate Outlook</a:t>
            </a:r>
          </a:p>
        </p:txBody>
      </p:sp>
      <p:pic>
        <p:nvPicPr>
          <p:cNvPr id="512" name="Google Shape;512;g263d2d2a79f_0_20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8" y="544922"/>
            <a:ext cx="5356027" cy="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63d2d2a79f_0_209"/>
          <p:cNvSpPr txBox="1"/>
          <p:nvPr/>
        </p:nvSpPr>
        <p:spPr>
          <a:xfrm>
            <a:off x="1844913" y="5152704"/>
            <a:ext cx="5323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Rick Thoman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Alaska and Arctic Climate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rthoman@alaska.edu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June 10,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39EC9-4047-4080-1F36-1DD494EB0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993" y="183340"/>
            <a:ext cx="1444752" cy="1828800"/>
          </a:xfrm>
          <a:prstGeom prst="rect">
            <a:avLst/>
          </a:prstGeom>
        </p:spPr>
      </p:pic>
      <p:pic>
        <p:nvPicPr>
          <p:cNvPr id="1026" name="Picture 2" descr="LEO Network">
            <a:extLst>
              <a:ext uri="{FF2B5EF4-FFF2-40B4-BE49-F238E27FC236}">
                <a16:creationId xmlns:a16="http://schemas.microsoft.com/office/drawing/2014/main" id="{B00C59FB-9833-754D-9ADC-B7B74F75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993" y="2178516"/>
            <a:ext cx="1444752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Bering Sea ice extent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D1837-3BCC-4241-81C3-3CA6268E43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8133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Slow start to Chukchi Sea ice melt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5C4222-D12D-D042-A8F3-C0506FE6F103}"/>
              </a:ext>
            </a:extLst>
          </p:cNvPr>
          <p:cNvCxnSpPr/>
          <p:nvPr/>
        </p:nvCxnSpPr>
        <p:spPr>
          <a:xfrm>
            <a:off x="10145948" y="2490281"/>
            <a:ext cx="0" cy="1070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9AEF29-57B8-B842-9B89-DF89068546E7}"/>
              </a:ext>
            </a:extLst>
          </p:cNvPr>
          <p:cNvSpPr txBox="1"/>
          <p:nvPr/>
        </p:nvSpPr>
        <p:spPr>
          <a:xfrm>
            <a:off x="9655828" y="21690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D0B1B-2FA4-0F4D-BF39-B69305EDF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280319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3d2d2a79f_0_89"/>
          <p:cNvSpPr txBox="1">
            <a:spLocks noGrp="1"/>
          </p:cNvSpPr>
          <p:nvPr>
            <p:ph type="title"/>
          </p:nvPr>
        </p:nvSpPr>
        <p:spPr>
          <a:xfrm>
            <a:off x="838200" y="605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2025 Outlooks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C20AC1-250A-3C41-86E8-87C6A5EF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Arctic Sea Ice Experimental Outlook</a:t>
            </a:r>
          </a:p>
          <a:p>
            <a:r>
              <a:rPr lang="en-US" dirty="0"/>
              <a:t>Spring Sea surface temperatures</a:t>
            </a:r>
          </a:p>
          <a:p>
            <a:r>
              <a:rPr lang="en-US" dirty="0"/>
              <a:t>Spring temperature and precipitation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9" name="Google Shape;519;g263d2d2a79f_0_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pic>
        <p:nvPicPr>
          <p:cNvPr id="530" name="Google Shape;530;g263d2d2a79f_0_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40" y="381007"/>
            <a:ext cx="2682573" cy="5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63d2d2a79f_0_8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" y="564100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Picture 6">
            <a:extLst>
              <a:ext uri="{FF2B5EF4-FFF2-40B4-BE49-F238E27FC236}">
                <a16:creationId xmlns:a16="http://schemas.microsoft.com/office/drawing/2014/main" id="{1288D25A-38E8-7E42-ACFF-FDFA01FA46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604" y="2315719"/>
            <a:ext cx="2286001" cy="2047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outlook: Spring/Summer 2025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3084573" y="6029334"/>
            <a:ext cx="57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  <a:p>
            <a:pPr algn="ctr"/>
            <a:r>
              <a:rPr lang="en-US" dirty="0"/>
              <a:t>Outlook produced from late May 2025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F50B0-5800-9640-B8F7-EE5C4771CD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494" y="1293826"/>
            <a:ext cx="69197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600" b="1" dirty="0">
                <a:solidFill>
                  <a:srgbClr val="2D4970"/>
                </a:solidFill>
              </a:rPr>
              <a:t>Sea surface temperature: Summer 2025</a:t>
            </a:r>
            <a:endParaRPr lang="en-US" sz="46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4473482" y="6337577"/>
            <a:ext cx="393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 courtesy World Climate Service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778A5-2B30-D933-6493-9A2F6812F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396" y="1389769"/>
            <a:ext cx="736175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57B54F23-87D7-0454-412A-308EE7F3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B8956A7A-B5C3-E121-3E75-E26E3F9DE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500" b="1" dirty="0">
                <a:solidFill>
                  <a:srgbClr val="2D4970"/>
                </a:solidFill>
              </a:rPr>
              <a:t>Summer 2025</a:t>
            </a:r>
            <a:br>
              <a:rPr lang="en-US" sz="4500" b="1" dirty="0">
                <a:solidFill>
                  <a:srgbClr val="2D4970"/>
                </a:solidFill>
              </a:rPr>
            </a:br>
            <a:r>
              <a:rPr lang="en-US" sz="4500" b="1" dirty="0">
                <a:solidFill>
                  <a:srgbClr val="2D4970"/>
                </a:solidFill>
              </a:rPr>
              <a:t>NOAA Climate Prediction Center outlooks</a:t>
            </a:r>
            <a:endParaRPr lang="en-US" sz="45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EA774E77-789F-8CDA-4703-635E28A0FC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F69F54D2-B857-3E62-CA34-695082D7AFD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54E52F-0145-D040-B2F2-F31BEDAFBBAE}"/>
              </a:ext>
            </a:extLst>
          </p:cNvPr>
          <p:cNvSpPr txBox="1"/>
          <p:nvPr/>
        </p:nvSpPr>
        <p:spPr>
          <a:xfrm>
            <a:off x="3161489" y="5729588"/>
            <a:ext cx="22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Average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B6BFA8-C66D-D841-A8C2-F1E4DE3FF381}"/>
              </a:ext>
            </a:extLst>
          </p:cNvPr>
          <p:cNvSpPr txBox="1"/>
          <p:nvPr/>
        </p:nvSpPr>
        <p:spPr>
          <a:xfrm>
            <a:off x="9233052" y="5680678"/>
            <a:ext cx="192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Precipitation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A0E2F-FABC-3846-9182-88187C3A3A57}"/>
              </a:ext>
            </a:extLst>
          </p:cNvPr>
          <p:cNvSpPr txBox="1"/>
          <p:nvPr/>
        </p:nvSpPr>
        <p:spPr>
          <a:xfrm>
            <a:off x="4962940" y="6215746"/>
            <a:ext cx="2676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June through August 2025</a:t>
            </a:r>
          </a:p>
          <a:p>
            <a:r>
              <a:rPr lang="en-US" b="1" dirty="0"/>
              <a:t>Outlook made in mid-May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003E08-5515-93F1-68AA-3EB852AD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3355"/>
            <a:ext cx="12192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3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2887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Thanks very much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Questions?</a:t>
            </a:r>
            <a:endParaRPr lang="en-US" sz="47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FBF21A-8326-E847-941A-E5D0D71559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74" y="5243650"/>
            <a:ext cx="1038358" cy="132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84F99-C550-2CFE-8665-50F819B56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876447"/>
            <a:ext cx="7772400" cy="4371197"/>
          </a:xfrm>
          <a:prstGeom prst="rect">
            <a:avLst/>
          </a:prstGeom>
          <a:ln w="952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E9231-4A8A-B0F4-B241-27A3DE9DBB9C}"/>
              </a:ext>
            </a:extLst>
          </p:cNvPr>
          <p:cNvSpPr txBox="1"/>
          <p:nvPr/>
        </p:nvSpPr>
        <p:spPr>
          <a:xfrm>
            <a:off x="7104184" y="6384547"/>
            <a:ext cx="317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O. Rose/KFSK Petersburg</a:t>
            </a:r>
          </a:p>
        </p:txBody>
      </p:sp>
    </p:spTree>
    <p:extLst>
      <p:ext uri="{BB962C8B-B14F-4D97-AF65-F5344CB8AC3E}">
        <p14:creationId xmlns:p14="http://schemas.microsoft.com/office/powerpoint/2010/main" val="11098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Alaska Highlights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0DC1-37E7-3A90-3F2A-51F717FC6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4969" cy="4351338"/>
          </a:xfrm>
        </p:spPr>
        <p:txBody>
          <a:bodyPr/>
          <a:lstStyle/>
          <a:p>
            <a:r>
              <a:rPr lang="en-US" dirty="0"/>
              <a:t>Excessive rain Southeast April and May</a:t>
            </a:r>
          </a:p>
          <a:p>
            <a:pPr lvl="1"/>
            <a:r>
              <a:rPr lang="en-US" dirty="0"/>
              <a:t>Flooding and landslides</a:t>
            </a:r>
          </a:p>
          <a:p>
            <a:r>
              <a:rPr lang="en-US" dirty="0"/>
              <a:t>Mostly uneventful river break-up</a:t>
            </a:r>
          </a:p>
          <a:p>
            <a:pPr lvl="1"/>
            <a:r>
              <a:rPr lang="en-US" dirty="0"/>
              <a:t>Dramatic change from past few years</a:t>
            </a:r>
          </a:p>
          <a:p>
            <a:r>
              <a:rPr lang="en-US" dirty="0"/>
              <a:t>Anchorage snowiest Spring since 2013</a:t>
            </a:r>
          </a:p>
          <a:p>
            <a:r>
              <a:rPr lang="en-US" dirty="0"/>
              <a:t>Cool (and some areas cloudy) May</a:t>
            </a:r>
          </a:p>
          <a:p>
            <a:pPr lvl="1"/>
            <a:r>
              <a:rPr lang="en-US" dirty="0"/>
              <a:t>Slow start to gardening season</a:t>
            </a:r>
          </a:p>
          <a:p>
            <a:r>
              <a:rPr lang="en-US" dirty="0"/>
              <a:t>Sea ice decrease in the Bering Sea after mid-April but slow in Chukchi Sea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44C25-C54D-2C62-91C0-F826F312C1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784" y="1979525"/>
            <a:ext cx="4929108" cy="369683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DD00-A280-65E7-DE0C-C6CFAB1B3741}"/>
              </a:ext>
            </a:extLst>
          </p:cNvPr>
          <p:cNvSpPr txBox="1"/>
          <p:nvPr/>
        </p:nvSpPr>
        <p:spPr>
          <a:xfrm>
            <a:off x="7883564" y="5676356"/>
            <a:ext cx="360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Tripod on the Tanana River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April 27, 2025</a:t>
            </a:r>
            <a:br>
              <a:rPr lang="en-US" sz="2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Photo courtesy Nenana Ice Classic</a:t>
            </a:r>
          </a:p>
        </p:txBody>
      </p:sp>
    </p:spTree>
    <p:extLst>
      <p:ext uri="{BB962C8B-B14F-4D97-AF65-F5344CB8AC3E}">
        <p14:creationId xmlns:p14="http://schemas.microsoft.com/office/powerpoint/2010/main" val="322665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0EB599DD-02D2-A82A-ED6F-61C9E558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8086E075-7DA6-7FB3-0024-96EB2A6DD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Alaska Daily Temperature Index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55F234C9-1C03-1227-2585-49AF6102A8C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9AC6ACEF-6C98-C826-8BC2-4977DACD5B3F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>
            <a:extLst>
              <a:ext uri="{FF2B5EF4-FFF2-40B4-BE49-F238E27FC236}">
                <a16:creationId xmlns:a16="http://schemas.microsoft.com/office/drawing/2014/main" id="{EF360D11-15EE-8D7B-2B7B-F01334BE9AE8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F04CB-33DF-E5FE-A34F-5195B843DF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974" y="1418887"/>
            <a:ext cx="8856414" cy="50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Spring 2025 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Temperature and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5836483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E5EB-EA07-D6D8-D5C0-AF25DF54F1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190" y="1735095"/>
            <a:ext cx="5486400" cy="4158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8144B-00D4-5631-AFCF-FB32C29C09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735095"/>
            <a:ext cx="5486400" cy="41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Monthly temperatures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5710019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6C5D7-3872-D1B3-367F-EF04716EAE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888207"/>
            <a:ext cx="4114800" cy="3118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963B2F-B9D8-2288-D079-85404F68A9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8207"/>
            <a:ext cx="4114800" cy="3118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6F80F-CABF-6C14-21D4-D2952BBF97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2" y="1888207"/>
            <a:ext cx="4114800" cy="31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622DDD59-32D7-3575-5291-75F813A7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8C156A06-F365-9C35-A883-E2F4C098E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Monthly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9343E861-8385-9D14-8ECD-A4B9747F4C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44584004-51EE-412A-F932-DF1ADA1D83D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>
            <a:extLst>
              <a:ext uri="{FF2B5EF4-FFF2-40B4-BE49-F238E27FC236}">
                <a16:creationId xmlns:a16="http://schemas.microsoft.com/office/drawing/2014/main" id="{FE12847B-6EFB-50E3-9508-620ECED0F5AA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07766-D0AC-5398-2654-F7C1E2BB50E6}"/>
              </a:ext>
            </a:extLst>
          </p:cNvPr>
          <p:cNvSpPr txBox="1"/>
          <p:nvPr/>
        </p:nvSpPr>
        <p:spPr>
          <a:xfrm>
            <a:off x="3814500" y="603318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65DCA-4C4E-5E0D-8675-EC65CFB4E5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" y="2297110"/>
            <a:ext cx="4114800" cy="3118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3A201-7DD4-835F-B49F-A81CAF1FDD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297110"/>
            <a:ext cx="4114800" cy="311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C6C91-5660-4BF3-D15D-B576DB5167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13" y="2297110"/>
            <a:ext cx="4114800" cy="31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E1DD5B96-C772-4110-C1A4-927845D23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39BD891E-94DB-6544-2EE9-5677D4260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Spring 2025 cloudiness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F488EC70-994E-58B2-235F-617C4722CA8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33923E9B-C6EF-173B-F238-ED68A6C7B8B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2D5BC7-9F73-4E0B-EF23-550069AEC0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206" y="1189355"/>
            <a:ext cx="699758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May 2025 sea surface temperatures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CE446-F125-7A46-B3FF-7DDC69364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119" y="1509712"/>
            <a:ext cx="76117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extent: Spring 2025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AF1637-2865-6E4A-8D97-08B8496FD075}"/>
              </a:ext>
            </a:extLst>
          </p:cNvPr>
          <p:cNvSpPr txBox="1"/>
          <p:nvPr/>
        </p:nvSpPr>
        <p:spPr>
          <a:xfrm>
            <a:off x="9375815" y="6234990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May 31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B882E-5B5B-9F4E-8D8C-9FE9F38F6C65}"/>
              </a:ext>
            </a:extLst>
          </p:cNvPr>
          <p:cNvSpPr txBox="1"/>
          <p:nvPr/>
        </p:nvSpPr>
        <p:spPr>
          <a:xfrm>
            <a:off x="1894503" y="6234990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March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5894F-7C67-F347-A83D-F1DC4EEC1E7E}"/>
              </a:ext>
            </a:extLst>
          </p:cNvPr>
          <p:cNvSpPr txBox="1"/>
          <p:nvPr/>
        </p:nvSpPr>
        <p:spPr>
          <a:xfrm>
            <a:off x="5466694" y="623499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April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49133-5E18-D74A-87B5-3D40631051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8" y="1150607"/>
            <a:ext cx="3313355" cy="5120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7CD4C-8F47-CD48-B711-F3DA8C495C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1" y="1150607"/>
            <a:ext cx="3313355" cy="5120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ECBB7-36A4-054E-B956-0E26C88CAA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778" y="1150607"/>
            <a:ext cx="331335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491</Words>
  <Application>Microsoft Macintosh PowerPoint</Application>
  <PresentationFormat>Widescreen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Times New Roman</vt:lpstr>
      <vt:lpstr>Office Theme</vt:lpstr>
      <vt:lpstr>LEO Alaska Webinar Spring 2025 Climate Review   Summer 2025 Climate Outlook</vt:lpstr>
      <vt:lpstr>Alaska Highlights</vt:lpstr>
      <vt:lpstr>Alaska Daily Temperature Index</vt:lpstr>
      <vt:lpstr>Spring 2025  Temperature and precipitation</vt:lpstr>
      <vt:lpstr>Monthly temperatures</vt:lpstr>
      <vt:lpstr>Monthly precipitation</vt:lpstr>
      <vt:lpstr>Spring 2025 cloudiness</vt:lpstr>
      <vt:lpstr>May 2025 sea surface temperatures</vt:lpstr>
      <vt:lpstr>Sea ice extent: Spring 2025</vt:lpstr>
      <vt:lpstr>Bering Sea ice extent</vt:lpstr>
      <vt:lpstr>Slow start to Chukchi Sea ice melt</vt:lpstr>
      <vt:lpstr>Summer 2025 Outlooks</vt:lpstr>
      <vt:lpstr>Sea ice outlook: Spring/Summer 2025</vt:lpstr>
      <vt:lpstr>Sea surface temperature: Summer 2025</vt:lpstr>
      <vt:lpstr>Summer 2025 NOAA Climate Prediction Center outlooks</vt:lpstr>
      <vt:lpstr>Thanks very much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Circumpolar One Heath Spring 2024 Climate Review and Summer 2024 Outlook</dc:title>
  <dc:creator>Rick Thoman</dc:creator>
  <cp:lastModifiedBy>Rick Thoman</cp:lastModifiedBy>
  <cp:revision>40</cp:revision>
  <cp:lastPrinted>2024-09-13T20:26:01Z</cp:lastPrinted>
  <dcterms:created xsi:type="dcterms:W3CDTF">2024-06-05T16:54:31Z</dcterms:created>
  <dcterms:modified xsi:type="dcterms:W3CDTF">2025-06-10T22:44:12Z</dcterms:modified>
</cp:coreProperties>
</file>