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88" r:id="rId2"/>
    <p:sldId id="290" r:id="rId3"/>
    <p:sldId id="312" r:id="rId4"/>
    <p:sldId id="291" r:id="rId5"/>
    <p:sldId id="311" r:id="rId6"/>
    <p:sldId id="305" r:id="rId7"/>
    <p:sldId id="306" r:id="rId8"/>
    <p:sldId id="313" r:id="rId9"/>
    <p:sldId id="292" r:id="rId10"/>
    <p:sldId id="302" r:id="rId11"/>
    <p:sldId id="289" r:id="rId12"/>
    <p:sldId id="293" r:id="rId13"/>
    <p:sldId id="314" r:id="rId14"/>
    <p:sldId id="303" r:id="rId15"/>
    <p:sldId id="30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49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76678-864A-DF49-815C-87A3A732F58A}" type="datetimeFigureOut">
              <a:rPr lang="en-US" smtClean="0"/>
              <a:t>3/9/25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9C3ED-DED5-3D4F-BCD8-416589BDF2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63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263d2d2a79f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263d2d2a79f_0_2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7" name="Google Shape;507;g263d2d2a79f_0_20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63d2d2a79f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63d2d2a79f_0_2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6" name="Google Shape;536;g263d2d2a79f_0_2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1716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263d2d2a79f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263d2d2a79f_0_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7" name="Google Shape;517;g263d2d2a79f_0_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63d2d2a79f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63d2d2a79f_0_2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6" name="Google Shape;536;g263d2d2a79f_0_2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51170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63d2d2a79f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63d2d2a79f_0_2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6" name="Google Shape;536;g263d2d2a79f_0_2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9845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>
          <a:extLst>
            <a:ext uri="{FF2B5EF4-FFF2-40B4-BE49-F238E27FC236}">
              <a16:creationId xmlns:a16="http://schemas.microsoft.com/office/drawing/2014/main" id="{086E7D53-B68A-1BFC-5288-ADCEA3E9F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63d2d2a79f_0_234:notes">
            <a:extLst>
              <a:ext uri="{FF2B5EF4-FFF2-40B4-BE49-F238E27FC236}">
                <a16:creationId xmlns:a16="http://schemas.microsoft.com/office/drawing/2014/main" id="{8083A8D1-BA4E-D91D-E69C-9F385FAD43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63d2d2a79f_0_234:notes">
            <a:extLst>
              <a:ext uri="{FF2B5EF4-FFF2-40B4-BE49-F238E27FC236}">
                <a16:creationId xmlns:a16="http://schemas.microsoft.com/office/drawing/2014/main" id="{617C290F-740F-06F2-981B-AA74323CDA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6" name="Google Shape;536;g263d2d2a79f_0_234:notes">
            <a:extLst>
              <a:ext uri="{FF2B5EF4-FFF2-40B4-BE49-F238E27FC236}">
                <a16:creationId xmlns:a16="http://schemas.microsoft.com/office/drawing/2014/main" id="{12909AF4-9AF7-1FD1-7C0B-623876284E1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02134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63d2d2a79f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63d2d2a79f_0_2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6" name="Google Shape;536;g263d2d2a79f_0_2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7095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63d2d2a79f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63d2d2a79f_0_2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6" name="Google Shape;536;g263d2d2a79f_0_2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63d2d2a79f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63d2d2a79f_0_2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6" name="Google Shape;536;g263d2d2a79f_0_2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6317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63d2d2a79f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63d2d2a79f_0_2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AK Summer: 45% of Alaska land area temp above normal, first summer since 2014 with less than half of the state warmer than normal</a:t>
            </a:r>
          </a:p>
          <a:p>
            <a:r>
              <a:rPr lang="en-US" dirty="0"/>
              <a:t>YT Summer: 4</a:t>
            </a:r>
            <a:r>
              <a:rPr lang="en-US" baseline="30000" dirty="0"/>
              <a:t>th</a:t>
            </a:r>
            <a:r>
              <a:rPr lang="en-US" dirty="0"/>
              <a:t> summer in a row 100% above normal</a:t>
            </a:r>
          </a:p>
          <a:p>
            <a:r>
              <a:rPr lang="en-US" dirty="0"/>
              <a:t>NWT Summer: 99% above normal but lowest since 2021</a:t>
            </a:r>
          </a:p>
          <a:p>
            <a:endParaRPr lang="en-US" dirty="0"/>
          </a:p>
          <a:p>
            <a:r>
              <a:rPr lang="en-US" dirty="0"/>
              <a:t>AK Summer: 83% of Alaska land area above normal precipitation. Highest since 1998</a:t>
            </a:r>
          </a:p>
          <a:p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6" name="Google Shape;536;g263d2d2a79f_0_2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4930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63d2d2a79f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63d2d2a79f_0_2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AK Summer: 45% of Alaska land area temp above normal, first summer since 2014 with less than half of the state warmer than normal</a:t>
            </a:r>
          </a:p>
          <a:p>
            <a:r>
              <a:rPr lang="en-US" dirty="0"/>
              <a:t>YT Summer: 4</a:t>
            </a:r>
            <a:r>
              <a:rPr lang="en-US" baseline="30000" dirty="0"/>
              <a:t>th</a:t>
            </a:r>
            <a:r>
              <a:rPr lang="en-US" dirty="0"/>
              <a:t> summer in a row 100% above normal</a:t>
            </a:r>
          </a:p>
          <a:p>
            <a:r>
              <a:rPr lang="en-US" dirty="0"/>
              <a:t>NWT Summer: 99% above normal but lowest since 2021</a:t>
            </a:r>
          </a:p>
          <a:p>
            <a:endParaRPr lang="en-US" dirty="0"/>
          </a:p>
          <a:p>
            <a:r>
              <a:rPr lang="en-US" dirty="0"/>
              <a:t>AK Summer: 83% of Alaska land area above normal precipitation. Highest since 1998</a:t>
            </a:r>
          </a:p>
          <a:p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6" name="Google Shape;536;g263d2d2a79f_0_2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0651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>
          <a:extLst>
            <a:ext uri="{FF2B5EF4-FFF2-40B4-BE49-F238E27FC236}">
              <a16:creationId xmlns:a16="http://schemas.microsoft.com/office/drawing/2014/main" id="{8963B9B9-889D-D9D2-7DDA-F762CDE48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63d2d2a79f_0_234:notes">
            <a:extLst>
              <a:ext uri="{FF2B5EF4-FFF2-40B4-BE49-F238E27FC236}">
                <a16:creationId xmlns:a16="http://schemas.microsoft.com/office/drawing/2014/main" id="{6303EE5D-FC08-4E93-C354-7D1B56F048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63d2d2a79f_0_234:notes">
            <a:extLst>
              <a:ext uri="{FF2B5EF4-FFF2-40B4-BE49-F238E27FC236}">
                <a16:creationId xmlns:a16="http://schemas.microsoft.com/office/drawing/2014/main" id="{80D4B36C-477B-69DC-4E81-3A543F145F9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AK Summer: 45% of Alaska land area temp above normal, first summer since 2014 with less than half of the state warmer than normal</a:t>
            </a:r>
          </a:p>
          <a:p>
            <a:r>
              <a:rPr lang="en-US" dirty="0"/>
              <a:t>YT Summer: 4</a:t>
            </a:r>
            <a:r>
              <a:rPr lang="en-US" baseline="30000" dirty="0"/>
              <a:t>th</a:t>
            </a:r>
            <a:r>
              <a:rPr lang="en-US" dirty="0"/>
              <a:t> summer in a row 100% above normal</a:t>
            </a:r>
          </a:p>
          <a:p>
            <a:r>
              <a:rPr lang="en-US" dirty="0"/>
              <a:t>NWT Summer: 99% above normal but lowest since 2021</a:t>
            </a:r>
          </a:p>
          <a:p>
            <a:endParaRPr lang="en-US" dirty="0"/>
          </a:p>
          <a:p>
            <a:r>
              <a:rPr lang="en-US" dirty="0"/>
              <a:t>AK Summer: 83% of Alaska land area above normal precipitation. Highest since 1998</a:t>
            </a:r>
          </a:p>
          <a:p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6" name="Google Shape;536;g263d2d2a79f_0_234:notes">
            <a:extLst>
              <a:ext uri="{FF2B5EF4-FFF2-40B4-BE49-F238E27FC236}">
                <a16:creationId xmlns:a16="http://schemas.microsoft.com/office/drawing/2014/main" id="{7C42AB46-C1CB-98A7-1334-987647BC178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9546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>
          <a:extLst>
            <a:ext uri="{FF2B5EF4-FFF2-40B4-BE49-F238E27FC236}">
              <a16:creationId xmlns:a16="http://schemas.microsoft.com/office/drawing/2014/main" id="{8351BE2D-29F6-5A59-EAC4-4231E5E25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63d2d2a79f_0_234:notes">
            <a:extLst>
              <a:ext uri="{FF2B5EF4-FFF2-40B4-BE49-F238E27FC236}">
                <a16:creationId xmlns:a16="http://schemas.microsoft.com/office/drawing/2014/main" id="{E64DE1FF-2866-D6DC-FD6E-2A1A33C480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63d2d2a79f_0_234:notes">
            <a:extLst>
              <a:ext uri="{FF2B5EF4-FFF2-40B4-BE49-F238E27FC236}">
                <a16:creationId xmlns:a16="http://schemas.microsoft.com/office/drawing/2014/main" id="{97D0BA35-BA4D-D17F-5568-76C53C6A75E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AK Summer: 45% of Alaska land area temp above normal, first summer since 2014 with less than half of the state warmer than normal</a:t>
            </a:r>
          </a:p>
          <a:p>
            <a:r>
              <a:rPr lang="en-US" dirty="0"/>
              <a:t>YT Summer: 4</a:t>
            </a:r>
            <a:r>
              <a:rPr lang="en-US" baseline="30000" dirty="0"/>
              <a:t>th</a:t>
            </a:r>
            <a:r>
              <a:rPr lang="en-US" dirty="0"/>
              <a:t> summer in a row 100% above normal</a:t>
            </a:r>
          </a:p>
          <a:p>
            <a:r>
              <a:rPr lang="en-US" dirty="0"/>
              <a:t>NWT Summer: 99% above normal but lowest since 2021</a:t>
            </a:r>
          </a:p>
          <a:p>
            <a:endParaRPr lang="en-US" dirty="0"/>
          </a:p>
          <a:p>
            <a:r>
              <a:rPr lang="en-US" dirty="0"/>
              <a:t>AK Summer: 83% of Alaska land area above normal precipitation. Highest since 1998</a:t>
            </a:r>
          </a:p>
          <a:p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6" name="Google Shape;536;g263d2d2a79f_0_234:notes">
            <a:extLst>
              <a:ext uri="{FF2B5EF4-FFF2-40B4-BE49-F238E27FC236}">
                <a16:creationId xmlns:a16="http://schemas.microsoft.com/office/drawing/2014/main" id="{AA0FD341-378E-0121-DC58-0D0CE494478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0472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63d2d2a79f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63d2d2a79f_0_2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6" name="Google Shape;536;g263d2d2a79f_0_2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4704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63d2d2a79f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63d2d2a79f_0_2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6" name="Google Shape;536;g263d2d2a79f_0_2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2485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415AB-828F-3340-AD25-ABCA375105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278D2B-857A-2546-8A73-4CC8D1DC4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5CA76-42F6-FB44-B737-30B66F358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48B8-6DF1-E943-905F-B916A4C9910B}" type="datetimeFigureOut">
              <a:rPr lang="en-US" smtClean="0"/>
              <a:t>3/9/25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0AE11-BCF1-1C47-A389-D1BC3A16B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1516F-8EC2-C148-9564-CC31535E5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38BB-1630-7B42-ABCF-385762909A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47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BF6CD-5D87-024A-8847-6925691FA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D3D106-6228-3B47-8A5C-255ADB959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397E7-BE98-0849-9818-A68B74C41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48B8-6DF1-E943-905F-B916A4C9910B}" type="datetimeFigureOut">
              <a:rPr lang="en-US" smtClean="0"/>
              <a:t>3/9/25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CCB44-B96C-EE4F-A447-7F3F1A6D5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AF910-7212-B04F-AEDD-BD0A5928A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38BB-1630-7B42-ABCF-385762909A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5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527395-77B9-614B-88B5-9074F126F9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C3F538-C804-364D-AFFA-D288F06E56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5C4AC-3567-F647-BFD6-90582E41D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48B8-6DF1-E943-905F-B916A4C9910B}" type="datetimeFigureOut">
              <a:rPr lang="en-US" smtClean="0"/>
              <a:t>3/9/25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0A2FE-E098-B147-B48F-FA8015E56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4AF24-1526-2A45-A161-DEAFC522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38BB-1630-7B42-ABCF-385762909A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691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9B150-1A61-634B-A865-89FE49C9B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6B3E6-DA81-D144-AE06-FB0E29FC4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CBC69-A799-C54A-AF05-97925059C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48B8-6DF1-E943-905F-B916A4C9910B}" type="datetimeFigureOut">
              <a:rPr lang="en-US" smtClean="0"/>
              <a:t>3/9/25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AB75B-BFAD-B74E-BB1F-526076C52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5CA19-4743-C643-9D0A-CF3154A16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38BB-1630-7B42-ABCF-385762909A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846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201A5-1663-7244-B7B2-235F2CA84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CB376-5A89-FB46-B997-D12A01ED7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0D172-97ED-8847-A4A6-0CF08D044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48B8-6DF1-E943-905F-B916A4C9910B}" type="datetimeFigureOut">
              <a:rPr lang="en-US" smtClean="0"/>
              <a:t>3/9/25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04CBC-CFCA-9A4B-9F51-D4D05AC55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800BC-2E52-5E43-BBAD-6A462AC0C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38BB-1630-7B42-ABCF-385762909A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748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DDB5E-8121-A947-947B-5747552A7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68499-90C8-7141-BC5C-72C5CF92FA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D2A564-11DD-C94E-B2FF-FEF287BE1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D41117-17DC-1947-83B2-0C2A0F72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48B8-6DF1-E943-905F-B916A4C9910B}" type="datetimeFigureOut">
              <a:rPr lang="en-US" smtClean="0"/>
              <a:t>3/9/25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AA2AF0-48BF-7F46-8D9F-425C163B7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D5440A-28AA-2E40-A33E-BCA6435EF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38BB-1630-7B42-ABCF-385762909A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28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29E2D-F6D9-A04E-A08E-02F8DFD6A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2D2376-C683-C046-9F24-12859A455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993CA8-63DE-BA4D-8E71-093DE4EEFE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F7762F-F20D-DA46-A83D-36573D364E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D43682-F56A-8147-BF80-C9E422B185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04503E-78F8-134B-A93F-C864289A0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48B8-6DF1-E943-905F-B916A4C9910B}" type="datetimeFigureOut">
              <a:rPr lang="en-US" smtClean="0"/>
              <a:t>3/9/25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4BCEF5-544E-CB46-8D38-3589EC18B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8EB60B-6A10-B044-BDF1-6ABB9EA04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38BB-1630-7B42-ABCF-385762909A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259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26241-7D45-6A4A-B67B-4D8D64891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126BCB-3E96-B944-B50B-4FF44D1FD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48B8-6DF1-E943-905F-B916A4C9910B}" type="datetimeFigureOut">
              <a:rPr lang="en-US" smtClean="0"/>
              <a:t>3/9/25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038AEF-C1F9-DF4E-84E6-51F454B37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05019C-125C-0840-84C1-E79C51FEF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38BB-1630-7B42-ABCF-385762909A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60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36F61B-E5FF-464A-AFD3-10BC385D2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48B8-6DF1-E943-905F-B916A4C9910B}" type="datetimeFigureOut">
              <a:rPr lang="en-US" smtClean="0"/>
              <a:t>3/9/25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E63928-4D08-1E47-9381-817C9D356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443349-95E5-C944-80B1-51350DA5E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38BB-1630-7B42-ABCF-385762909A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593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05354-5066-AD4D-AE37-BEDF6C568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5FF36-2217-A141-A94C-1FCF94702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195308-6D86-FA49-A3D5-C70B43B042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20771C-03C4-364C-A688-E9A8AA083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48B8-6DF1-E943-905F-B916A4C9910B}" type="datetimeFigureOut">
              <a:rPr lang="en-US" smtClean="0"/>
              <a:t>3/9/25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9568EC-27AD-3A4B-B459-ACD8D69F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844C7C-D988-D641-A306-FC5064593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38BB-1630-7B42-ABCF-385762909A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999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BB97A-9D47-8047-9C98-B330103AB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18A1A6-60F6-EA48-AD23-A237C4473B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5AA025-0912-E947-9224-B9728F6847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93A5D1-A440-A141-9ADC-D1621FF56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48B8-6DF1-E943-905F-B916A4C9910B}" type="datetimeFigureOut">
              <a:rPr lang="en-US" smtClean="0"/>
              <a:t>3/9/25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8C95D5-203D-CF43-903A-F6178B881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D6FAF-A036-D148-9CB2-319ABE565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38BB-1630-7B42-ABCF-385762909A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31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7FBDF2-6FA6-A44A-88DD-C5FE71536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F4849-3880-8F41-A6DE-45FB8E029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510DE-1B40-8849-B969-A6B680C802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E48B8-6DF1-E943-905F-B916A4C9910B}" type="datetimeFigureOut">
              <a:rPr lang="en-US" smtClean="0"/>
              <a:t>3/9/25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832BF-6038-C743-9736-33E4F07B91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6F672-F953-5D4A-9E26-0AEEA251B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E38BB-1630-7B42-ABCF-385762909A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48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263d2d2a79f_0_20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 dirty="0"/>
          </a:p>
        </p:txBody>
      </p:sp>
      <p:sp>
        <p:nvSpPr>
          <p:cNvPr id="510" name="Google Shape;510;g263d2d2a79f_0_209"/>
          <p:cNvSpPr txBox="1">
            <a:spLocks noGrp="1"/>
          </p:cNvSpPr>
          <p:nvPr>
            <p:ph type="ctrTitle" idx="4294967295"/>
          </p:nvPr>
        </p:nvSpPr>
        <p:spPr>
          <a:xfrm>
            <a:off x="1498060" y="2459425"/>
            <a:ext cx="9059110" cy="25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8287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Helvetica Neue"/>
              <a:buNone/>
            </a:pPr>
            <a:r>
              <a:rPr lang="en-US" sz="5600" b="1" dirty="0">
                <a:solidFill>
                  <a:srgbClr val="2D49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LEO Alaska Webinar</a:t>
            </a:r>
            <a:br>
              <a:rPr lang="en-US" sz="5400" b="1" dirty="0">
                <a:solidFill>
                  <a:srgbClr val="2D49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900" b="1" dirty="0">
                <a:solidFill>
                  <a:srgbClr val="2D49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Winter 2024-25 Climate Review  </a:t>
            </a:r>
            <a:br>
              <a:rPr lang="en-US" sz="4900" b="1" dirty="0">
                <a:solidFill>
                  <a:srgbClr val="2D49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900" b="1" dirty="0">
                <a:solidFill>
                  <a:srgbClr val="2D49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Spring 2025 Climate Outlook</a:t>
            </a:r>
          </a:p>
        </p:txBody>
      </p:sp>
      <p:pic>
        <p:nvPicPr>
          <p:cNvPr id="512" name="Google Shape;512;g263d2d2a79f_0_209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88" y="544922"/>
            <a:ext cx="5356027" cy="303375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g263d2d2a79f_0_209"/>
          <p:cNvSpPr txBox="1"/>
          <p:nvPr/>
        </p:nvSpPr>
        <p:spPr>
          <a:xfrm>
            <a:off x="1844913" y="5152704"/>
            <a:ext cx="5323800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C000"/>
                </a:solidFill>
              </a:rPr>
              <a:t>Rick Thoman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C000"/>
                </a:solidFill>
              </a:rPr>
              <a:t>Alaska and Arctic Climate Specialist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C000"/>
                </a:solidFill>
              </a:rPr>
              <a:t>rthoman@alaska.edu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C000"/>
                </a:solidFill>
              </a:rPr>
              <a:t>March 11,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839EC9-4047-4080-1F36-1DD494EB03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5993" y="183340"/>
            <a:ext cx="1444752" cy="1828800"/>
          </a:xfrm>
          <a:prstGeom prst="rect">
            <a:avLst/>
          </a:prstGeom>
        </p:spPr>
      </p:pic>
      <p:pic>
        <p:nvPicPr>
          <p:cNvPr id="1026" name="Picture 2" descr="LEO Network">
            <a:extLst>
              <a:ext uri="{FF2B5EF4-FFF2-40B4-BE49-F238E27FC236}">
                <a16:creationId xmlns:a16="http://schemas.microsoft.com/office/drawing/2014/main" id="{B00C59FB-9833-754D-9ADC-B7B74F753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5993" y="2178516"/>
            <a:ext cx="1444752" cy="144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63d2d2a79f_0_2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5400" b="1" dirty="0">
                <a:solidFill>
                  <a:srgbClr val="2D4970"/>
                </a:solidFill>
              </a:rPr>
              <a:t>Bering Sea ice extent</a:t>
            </a:r>
            <a:endParaRPr lang="en-US" sz="5000" b="1" dirty="0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8" name="Google Shape;538;g263d2d2a79f_0_23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 dirty="0"/>
          </a:p>
        </p:txBody>
      </p:sp>
      <p:pic>
        <p:nvPicPr>
          <p:cNvPr id="542" name="Google Shape;542;g263d2d2a79f_0_23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24" y="190268"/>
            <a:ext cx="2303099" cy="1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g263d2d2a79f_0_234"/>
          <p:cNvPicPr preferRelativeResize="0"/>
          <p:nvPr/>
        </p:nvPicPr>
        <p:blipFill rotWithShape="1">
          <a:blip r:embed="rId4" cstate="screen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8499" y="5012014"/>
            <a:ext cx="2100659" cy="845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3F34FB-1263-6F4A-8F06-ACF6766B1A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1181332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71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263d2d2a79f_0_89"/>
          <p:cNvSpPr txBox="1">
            <a:spLocks noGrp="1"/>
          </p:cNvSpPr>
          <p:nvPr>
            <p:ph type="title"/>
          </p:nvPr>
        </p:nvSpPr>
        <p:spPr>
          <a:xfrm>
            <a:off x="838200" y="60513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5000" b="1" dirty="0">
                <a:solidFill>
                  <a:srgbClr val="2D49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Spring 2025 Outlooks</a:t>
            </a:r>
            <a:endParaRPr sz="5000" b="1" dirty="0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C20AC1-250A-3C41-86E8-87C6A5EF2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Arctic Sea Ice Experimental Outlook</a:t>
            </a:r>
          </a:p>
          <a:p>
            <a:r>
              <a:rPr lang="en-US" dirty="0"/>
              <a:t>Spring Sea surface temperatures</a:t>
            </a:r>
          </a:p>
          <a:p>
            <a:r>
              <a:rPr lang="en-US" dirty="0"/>
              <a:t>Spring temperature and precipitation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19" name="Google Shape;519;g263d2d2a79f_0_8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dirty="0"/>
          </a:p>
        </p:txBody>
      </p:sp>
      <p:pic>
        <p:nvPicPr>
          <p:cNvPr id="530" name="Google Shape;530;g263d2d2a79f_0_8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3940" y="381007"/>
            <a:ext cx="2682573" cy="54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g263d2d2a79f_0_89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399" y="564100"/>
            <a:ext cx="2303099" cy="1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6" descr="Picture 6">
            <a:extLst>
              <a:ext uri="{FF2B5EF4-FFF2-40B4-BE49-F238E27FC236}">
                <a16:creationId xmlns:a16="http://schemas.microsoft.com/office/drawing/2014/main" id="{1288D25A-38E8-7E42-ACFF-FDFA01FA461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8604" y="2315719"/>
            <a:ext cx="2286001" cy="20472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63d2d2a79f_0_234"/>
          <p:cNvSpPr txBox="1">
            <a:spLocks noGrp="1"/>
          </p:cNvSpPr>
          <p:nvPr>
            <p:ph type="title"/>
          </p:nvPr>
        </p:nvSpPr>
        <p:spPr>
          <a:xfrm>
            <a:off x="838200" y="52042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5400" b="1" dirty="0">
                <a:solidFill>
                  <a:srgbClr val="2D4970"/>
                </a:solidFill>
              </a:rPr>
              <a:t>Sea ice outlook: Spring/Summer 2025</a:t>
            </a:r>
            <a:endParaRPr lang="en-US" sz="5000" b="1" dirty="0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8" name="Google Shape;538;g263d2d2a79f_0_23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 dirty="0"/>
          </a:p>
        </p:txBody>
      </p:sp>
      <p:pic>
        <p:nvPicPr>
          <p:cNvPr id="542" name="Google Shape;542;g263d2d2a79f_0_23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24" y="190268"/>
            <a:ext cx="2303099" cy="13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A4406C9-74EE-7B4E-8538-C6CD25F8BE32}"/>
              </a:ext>
            </a:extLst>
          </p:cNvPr>
          <p:cNvSpPr txBox="1"/>
          <p:nvPr/>
        </p:nvSpPr>
        <p:spPr>
          <a:xfrm>
            <a:off x="3084573" y="6029334"/>
            <a:ext cx="5751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Data: NOAA/Climate Prediction Center Exp. Sea Ice Outlook</a:t>
            </a:r>
          </a:p>
          <a:p>
            <a:pPr algn="ctr"/>
            <a:r>
              <a:rPr lang="en-US" dirty="0"/>
              <a:t>Outlook produced from late February 2025 data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4B65FF-BD5C-1D42-9B78-E743F97906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7089" y="1224450"/>
            <a:ext cx="7331150" cy="484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57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63d2d2a79f_0_234"/>
          <p:cNvSpPr txBox="1">
            <a:spLocks noGrp="1"/>
          </p:cNvSpPr>
          <p:nvPr>
            <p:ph type="title"/>
          </p:nvPr>
        </p:nvSpPr>
        <p:spPr>
          <a:xfrm>
            <a:off x="838200" y="52042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5400" b="1" dirty="0">
                <a:solidFill>
                  <a:srgbClr val="2D4970"/>
                </a:solidFill>
              </a:rPr>
              <a:t>Sea surface temperature: Spring 2025</a:t>
            </a:r>
            <a:endParaRPr lang="en-US" sz="5000" b="1" dirty="0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8" name="Google Shape;538;g263d2d2a79f_0_23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 dirty="0"/>
          </a:p>
        </p:txBody>
      </p:sp>
      <p:pic>
        <p:nvPicPr>
          <p:cNvPr id="542" name="Google Shape;542;g263d2d2a79f_0_23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24" y="190268"/>
            <a:ext cx="2303099" cy="13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A4406C9-74EE-7B4E-8538-C6CD25F8BE32}"/>
              </a:ext>
            </a:extLst>
          </p:cNvPr>
          <p:cNvSpPr txBox="1"/>
          <p:nvPr/>
        </p:nvSpPr>
        <p:spPr>
          <a:xfrm>
            <a:off x="3538986" y="6298666"/>
            <a:ext cx="5114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Graphic and outlook courtesy World Climate Service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6AFC9E-6364-134B-B6D2-96931F59DED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4996" y="1302518"/>
            <a:ext cx="7282008" cy="488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392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>
          <a:extLst>
            <a:ext uri="{FF2B5EF4-FFF2-40B4-BE49-F238E27FC236}">
              <a16:creationId xmlns:a16="http://schemas.microsoft.com/office/drawing/2014/main" id="{57B54F23-87D7-0454-412A-308EE7F33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63d2d2a79f_0_234">
            <a:extLst>
              <a:ext uri="{FF2B5EF4-FFF2-40B4-BE49-F238E27FC236}">
                <a16:creationId xmlns:a16="http://schemas.microsoft.com/office/drawing/2014/main" id="{B8956A7A-B5C3-E121-3E75-E26E3F9DE2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43968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4500" b="1" dirty="0">
                <a:solidFill>
                  <a:srgbClr val="2D4970"/>
                </a:solidFill>
              </a:rPr>
              <a:t>Spring 2025</a:t>
            </a:r>
            <a:br>
              <a:rPr lang="en-US" sz="4500" b="1" dirty="0">
                <a:solidFill>
                  <a:srgbClr val="2D4970"/>
                </a:solidFill>
              </a:rPr>
            </a:br>
            <a:r>
              <a:rPr lang="en-US" sz="4500" b="1" dirty="0">
                <a:solidFill>
                  <a:srgbClr val="2D4970"/>
                </a:solidFill>
              </a:rPr>
              <a:t>NOAA Climate Prediction Center outlooks</a:t>
            </a:r>
            <a:endParaRPr lang="en-US" sz="4500" b="1" dirty="0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8" name="Google Shape;538;g263d2d2a79f_0_234">
            <a:extLst>
              <a:ext uri="{FF2B5EF4-FFF2-40B4-BE49-F238E27FC236}">
                <a16:creationId xmlns:a16="http://schemas.microsoft.com/office/drawing/2014/main" id="{EA774E77-789F-8CDA-4703-635E28A0FCC5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 dirty="0"/>
          </a:p>
        </p:txBody>
      </p:sp>
      <p:pic>
        <p:nvPicPr>
          <p:cNvPr id="542" name="Google Shape;542;g263d2d2a79f_0_234">
            <a:extLst>
              <a:ext uri="{FF2B5EF4-FFF2-40B4-BE49-F238E27FC236}">
                <a16:creationId xmlns:a16="http://schemas.microsoft.com/office/drawing/2014/main" id="{F69F54D2-B857-3E62-CA34-695082D7AFDC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24" y="190268"/>
            <a:ext cx="2303099" cy="13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854E52F-0145-D040-B2F2-F31BEDAFBBAE}"/>
              </a:ext>
            </a:extLst>
          </p:cNvPr>
          <p:cNvSpPr txBox="1"/>
          <p:nvPr/>
        </p:nvSpPr>
        <p:spPr>
          <a:xfrm>
            <a:off x="3161489" y="5729588"/>
            <a:ext cx="2228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Average Temperature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B6BFA8-C66D-D841-A8C2-F1E4DE3FF381}"/>
              </a:ext>
            </a:extLst>
          </p:cNvPr>
          <p:cNvSpPr txBox="1"/>
          <p:nvPr/>
        </p:nvSpPr>
        <p:spPr>
          <a:xfrm>
            <a:off x="9233052" y="5680678"/>
            <a:ext cx="1925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Total Precipitation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6A0E2F-FABC-3846-9182-88187C3A3A57}"/>
              </a:ext>
            </a:extLst>
          </p:cNvPr>
          <p:cNvSpPr txBox="1"/>
          <p:nvPr/>
        </p:nvSpPr>
        <p:spPr>
          <a:xfrm>
            <a:off x="4792118" y="6418315"/>
            <a:ext cx="2607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March through May 2025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A7116F8-0ED5-AA49-9E8C-93497E988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37083"/>
            <a:ext cx="12192000" cy="39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532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63d2d2a79f_0_234"/>
          <p:cNvSpPr txBox="1">
            <a:spLocks noGrp="1"/>
          </p:cNvSpPr>
          <p:nvPr>
            <p:ph type="title"/>
          </p:nvPr>
        </p:nvSpPr>
        <p:spPr>
          <a:xfrm>
            <a:off x="838200" y="28878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5400" b="1" dirty="0">
                <a:solidFill>
                  <a:srgbClr val="2D4970"/>
                </a:solidFill>
              </a:rPr>
              <a:t>Thanks very much</a:t>
            </a:r>
            <a:br>
              <a:rPr lang="en-US" sz="5400" b="1" dirty="0">
                <a:solidFill>
                  <a:srgbClr val="2D4970"/>
                </a:solidFill>
              </a:rPr>
            </a:br>
            <a:r>
              <a:rPr lang="en-US" sz="5400" b="1" dirty="0">
                <a:solidFill>
                  <a:srgbClr val="2D4970"/>
                </a:solidFill>
              </a:rPr>
              <a:t>Questions?</a:t>
            </a:r>
            <a:endParaRPr lang="en-US" sz="4700" b="1" dirty="0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8" name="Google Shape;538;g263d2d2a79f_0_23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 dirty="0"/>
          </a:p>
        </p:txBody>
      </p:sp>
      <p:pic>
        <p:nvPicPr>
          <p:cNvPr id="542" name="Google Shape;542;g263d2d2a79f_0_23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24" y="190268"/>
            <a:ext cx="2303099" cy="1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g263d2d2a79f_0_234"/>
          <p:cNvPicPr preferRelativeResize="0"/>
          <p:nvPr/>
        </p:nvPicPr>
        <p:blipFill rotWithShape="1">
          <a:blip r:embed="rId4" cstate="screen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8499" y="5012014"/>
            <a:ext cx="2100659" cy="845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FBF21A-8326-E847-941A-E5D0D715597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674" y="5243650"/>
            <a:ext cx="1038358" cy="13255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BEB81E-0547-7F44-AB5F-EACCE00CAB6B}"/>
              </a:ext>
            </a:extLst>
          </p:cNvPr>
          <p:cNvSpPr txBox="1"/>
          <p:nvPr/>
        </p:nvSpPr>
        <p:spPr>
          <a:xfrm>
            <a:off x="9150486" y="3108187"/>
            <a:ext cx="31890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22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Nome tundra</a:t>
            </a:r>
            <a:endParaRPr lang="en-US" sz="2200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22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January 3, 2025</a:t>
            </a:r>
            <a:endParaRPr lang="en-US" sz="2200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Photo credit: G. Sheffield</a:t>
            </a:r>
            <a:br>
              <a:rPr lang="en-US" dirty="0"/>
            </a:br>
            <a:endParaRPr lang="en-US" dirty="0"/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25A7BD9C-B524-3A45-B893-4D73627D7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9115" y="1888908"/>
            <a:ext cx="6145557" cy="460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846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194108-0E84-2B42-8770-06A5EFAA68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6" y="68096"/>
            <a:ext cx="12024741" cy="6766560"/>
          </a:xfrm>
          <a:prstGeom prst="rect">
            <a:avLst/>
          </a:prstGeom>
        </p:spPr>
      </p:pic>
      <p:sp>
        <p:nvSpPr>
          <p:cNvPr id="538" name="Google Shape;538;g263d2d2a79f_0_23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  <p:pic>
        <p:nvPicPr>
          <p:cNvPr id="542" name="Google Shape;542;g263d2d2a79f_0_234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303099" cy="13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63d2d2a79f_0_2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5400" b="1" dirty="0">
                <a:solidFill>
                  <a:srgbClr val="2D4970"/>
                </a:solidFill>
              </a:rPr>
              <a:t>Alaska Daily Temperature Index</a:t>
            </a:r>
            <a:endParaRPr sz="5000" b="1" dirty="0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8" name="Google Shape;538;g263d2d2a79f_0_23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 dirty="0"/>
          </a:p>
        </p:txBody>
      </p:sp>
      <p:pic>
        <p:nvPicPr>
          <p:cNvPr id="542" name="Google Shape;542;g263d2d2a79f_0_23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24" y="190268"/>
            <a:ext cx="2303099" cy="1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g263d2d2a79f_0_234"/>
          <p:cNvPicPr preferRelativeResize="0"/>
          <p:nvPr/>
        </p:nvPicPr>
        <p:blipFill rotWithShape="1">
          <a:blip r:embed="rId4" cstate="screen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8499" y="5012014"/>
            <a:ext cx="2100659" cy="845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26E8C7-DF59-5947-BB6C-C248E55C222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2673" y="1463675"/>
            <a:ext cx="8745107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51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63d2d2a79f_0_2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5400" b="1" dirty="0">
                <a:solidFill>
                  <a:srgbClr val="2D4970"/>
                </a:solidFill>
              </a:rPr>
              <a:t>Winter 2024-25 </a:t>
            </a:r>
            <a:br>
              <a:rPr lang="en-US" sz="5400" b="1" dirty="0">
                <a:solidFill>
                  <a:srgbClr val="2D4970"/>
                </a:solidFill>
              </a:rPr>
            </a:br>
            <a:r>
              <a:rPr lang="en-US" sz="5400" b="1" dirty="0">
                <a:solidFill>
                  <a:srgbClr val="2D4970"/>
                </a:solidFill>
              </a:rPr>
              <a:t>Temperature and precipitation</a:t>
            </a:r>
            <a:endParaRPr lang="en-US" sz="5000" b="1" dirty="0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8" name="Google Shape;538;g263d2d2a79f_0_23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 dirty="0"/>
          </a:p>
        </p:txBody>
      </p:sp>
      <p:pic>
        <p:nvPicPr>
          <p:cNvPr id="542" name="Google Shape;542;g263d2d2a79f_0_23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24" y="190268"/>
            <a:ext cx="2303099" cy="1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g263d2d2a79f_0_234"/>
          <p:cNvPicPr preferRelativeResize="0"/>
          <p:nvPr/>
        </p:nvPicPr>
        <p:blipFill rotWithShape="1">
          <a:blip r:embed="rId4" cstate="screen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8499" y="5012014"/>
            <a:ext cx="2100659" cy="8451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D6AEF6-8D51-8A40-8982-B2ECD362E00F}"/>
              </a:ext>
            </a:extLst>
          </p:cNvPr>
          <p:cNvSpPr txBox="1"/>
          <p:nvPr/>
        </p:nvSpPr>
        <p:spPr>
          <a:xfrm>
            <a:off x="3842062" y="5836483"/>
            <a:ext cx="4246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Data: ERA5 courtesy of EMCWF/Copernicus</a:t>
            </a:r>
          </a:p>
          <a:p>
            <a:pPr algn="ctr"/>
            <a:r>
              <a:rPr lang="en-US" dirty="0"/>
              <a:t>1991-2020 Baseline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1C79AC-23E4-5E42-AFFB-3F1A4C2D54A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330" y="1772410"/>
            <a:ext cx="5486400" cy="40572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BA015F-6E57-C74D-AB47-B0E52549B3F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69" y="1739328"/>
            <a:ext cx="5486400" cy="406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665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63d2d2a79f_0_2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5400" b="1" dirty="0">
                <a:solidFill>
                  <a:srgbClr val="2D4970"/>
                </a:solidFill>
              </a:rPr>
              <a:t>Winter 2024-25 temperatures</a:t>
            </a:r>
            <a:endParaRPr lang="en-US" sz="5000" b="1" dirty="0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8" name="Google Shape;538;g263d2d2a79f_0_23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 dirty="0"/>
          </a:p>
        </p:txBody>
      </p:sp>
      <p:pic>
        <p:nvPicPr>
          <p:cNvPr id="542" name="Google Shape;542;g263d2d2a79f_0_23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24" y="190268"/>
            <a:ext cx="2303099" cy="1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g263d2d2a79f_0_234"/>
          <p:cNvPicPr preferRelativeResize="0"/>
          <p:nvPr/>
        </p:nvPicPr>
        <p:blipFill rotWithShape="1">
          <a:blip r:embed="rId4" cstate="screen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8499" y="5012014"/>
            <a:ext cx="2100659" cy="8451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D6AEF6-8D51-8A40-8982-B2ECD362E00F}"/>
              </a:ext>
            </a:extLst>
          </p:cNvPr>
          <p:cNvSpPr txBox="1"/>
          <p:nvPr/>
        </p:nvSpPr>
        <p:spPr>
          <a:xfrm>
            <a:off x="3842062" y="5710019"/>
            <a:ext cx="4246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Data: ERA5 courtesy of EMCWF/Copernicus</a:t>
            </a:r>
          </a:p>
          <a:p>
            <a:pPr algn="ctr"/>
            <a:r>
              <a:rPr lang="en-US" dirty="0"/>
              <a:t>1991-2020 Baseline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A4528A7-E31F-EA4C-BB9E-D09D55F81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8817" y="1999168"/>
            <a:ext cx="4114800" cy="307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F33FEC6-9B8C-7145-BB5A-E8BDEB607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97" y="1976566"/>
            <a:ext cx="4114800" cy="303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59E96AB-33A9-5D49-9358-10AF4E495F5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8737" y="2012111"/>
            <a:ext cx="4114800" cy="304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69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>
          <a:extLst>
            <a:ext uri="{FF2B5EF4-FFF2-40B4-BE49-F238E27FC236}">
              <a16:creationId xmlns:a16="http://schemas.microsoft.com/office/drawing/2014/main" id="{622DDD59-32D7-3575-5291-75F813A77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63d2d2a79f_0_234">
            <a:extLst>
              <a:ext uri="{FF2B5EF4-FFF2-40B4-BE49-F238E27FC236}">
                <a16:creationId xmlns:a16="http://schemas.microsoft.com/office/drawing/2014/main" id="{8C156A06-F365-9C35-A883-E2F4C098E2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5400" b="1" dirty="0">
                <a:solidFill>
                  <a:srgbClr val="2D4970"/>
                </a:solidFill>
              </a:rPr>
              <a:t>Winter 2024-25 precipitation</a:t>
            </a:r>
            <a:endParaRPr lang="en-US" sz="5000" b="1" dirty="0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8" name="Google Shape;538;g263d2d2a79f_0_234">
            <a:extLst>
              <a:ext uri="{FF2B5EF4-FFF2-40B4-BE49-F238E27FC236}">
                <a16:creationId xmlns:a16="http://schemas.microsoft.com/office/drawing/2014/main" id="{9343E861-8385-9D14-8ECD-A4B9747F4C13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 dirty="0"/>
          </a:p>
        </p:txBody>
      </p:sp>
      <p:pic>
        <p:nvPicPr>
          <p:cNvPr id="542" name="Google Shape;542;g263d2d2a79f_0_234">
            <a:extLst>
              <a:ext uri="{FF2B5EF4-FFF2-40B4-BE49-F238E27FC236}">
                <a16:creationId xmlns:a16="http://schemas.microsoft.com/office/drawing/2014/main" id="{44584004-51EE-412A-F932-DF1ADA1D83D6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24" y="190268"/>
            <a:ext cx="2303099" cy="1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g263d2d2a79f_0_234">
            <a:extLst>
              <a:ext uri="{FF2B5EF4-FFF2-40B4-BE49-F238E27FC236}">
                <a16:creationId xmlns:a16="http://schemas.microsoft.com/office/drawing/2014/main" id="{FE12847B-6EFB-50E3-9508-620ECED0F5AA}"/>
              </a:ext>
            </a:extLst>
          </p:cNvPr>
          <p:cNvPicPr preferRelativeResize="0"/>
          <p:nvPr/>
        </p:nvPicPr>
        <p:blipFill rotWithShape="1">
          <a:blip r:embed="rId4" cstate="screen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8499" y="5012014"/>
            <a:ext cx="2100659" cy="8451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B07766-D0AC-5398-2654-F7C1E2BB50E6}"/>
              </a:ext>
            </a:extLst>
          </p:cNvPr>
          <p:cNvSpPr txBox="1"/>
          <p:nvPr/>
        </p:nvSpPr>
        <p:spPr>
          <a:xfrm>
            <a:off x="3814500" y="6033184"/>
            <a:ext cx="4246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Data: ERA5 courtesy of EMCWF/Copernicus</a:t>
            </a:r>
          </a:p>
          <a:p>
            <a:pPr algn="ctr"/>
            <a:r>
              <a:rPr lang="en-US" dirty="0"/>
              <a:t>1991-2020 Baseline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7980E36-574F-9A41-838B-AB53B97A7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6375" y="2254030"/>
            <a:ext cx="4114800" cy="305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EB5D3F8-FB39-7041-8E27-34BEA3D7B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54030"/>
            <a:ext cx="4114800" cy="303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0E4356D-AB16-B846-88E4-4698A56FD2C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1175" y="2270654"/>
            <a:ext cx="4114800" cy="304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041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>
          <a:extLst>
            <a:ext uri="{FF2B5EF4-FFF2-40B4-BE49-F238E27FC236}">
              <a16:creationId xmlns:a16="http://schemas.microsoft.com/office/drawing/2014/main" id="{A798DE26-0BD3-1551-5F2E-86004823D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63d2d2a79f_0_234">
            <a:extLst>
              <a:ext uri="{FF2B5EF4-FFF2-40B4-BE49-F238E27FC236}">
                <a16:creationId xmlns:a16="http://schemas.microsoft.com/office/drawing/2014/main" id="{48EC2BCE-7A04-737E-F63E-B285AAF6AC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5400" b="1" dirty="0">
                <a:solidFill>
                  <a:srgbClr val="2D4970"/>
                </a:solidFill>
              </a:rPr>
              <a:t>January-February 2025 winds</a:t>
            </a:r>
            <a:endParaRPr lang="en-US" sz="5000" b="1" dirty="0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8" name="Google Shape;538;g263d2d2a79f_0_234">
            <a:extLst>
              <a:ext uri="{FF2B5EF4-FFF2-40B4-BE49-F238E27FC236}">
                <a16:creationId xmlns:a16="http://schemas.microsoft.com/office/drawing/2014/main" id="{4384399C-18E0-C6B3-55A9-FCC02E14BD14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 dirty="0"/>
          </a:p>
        </p:txBody>
      </p:sp>
      <p:pic>
        <p:nvPicPr>
          <p:cNvPr id="542" name="Google Shape;542;g263d2d2a79f_0_234">
            <a:extLst>
              <a:ext uri="{FF2B5EF4-FFF2-40B4-BE49-F238E27FC236}">
                <a16:creationId xmlns:a16="http://schemas.microsoft.com/office/drawing/2014/main" id="{E4504679-CAF9-CAE3-239A-D0E10E3D9384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24" y="190268"/>
            <a:ext cx="2303099" cy="1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g263d2d2a79f_0_234">
            <a:extLst>
              <a:ext uri="{FF2B5EF4-FFF2-40B4-BE49-F238E27FC236}">
                <a16:creationId xmlns:a16="http://schemas.microsoft.com/office/drawing/2014/main" id="{D729A0CA-0893-5A58-44D6-EBEE31E3A996}"/>
              </a:ext>
            </a:extLst>
          </p:cNvPr>
          <p:cNvPicPr preferRelativeResize="0"/>
          <p:nvPr/>
        </p:nvPicPr>
        <p:blipFill rotWithShape="1">
          <a:blip r:embed="rId4" cstate="screen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8499" y="5012014"/>
            <a:ext cx="2100659" cy="8451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F859F2-D185-CEDA-6C1D-C6E74BA3F8C2}"/>
              </a:ext>
            </a:extLst>
          </p:cNvPr>
          <p:cNvSpPr txBox="1"/>
          <p:nvPr/>
        </p:nvSpPr>
        <p:spPr>
          <a:xfrm>
            <a:off x="3842062" y="6187288"/>
            <a:ext cx="4246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Data: ERA5 courtesy of EMCWF/Copernicus</a:t>
            </a:r>
          </a:p>
          <a:p>
            <a:pPr algn="ctr"/>
            <a:r>
              <a:rPr lang="en-US" dirty="0"/>
              <a:t>1991-2020 Baseline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0AC4A5-29AF-2A4B-BAD2-BDA0658271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55624"/>
            <a:ext cx="12192000" cy="493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20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63d2d2a79f_0_2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5400" b="1" dirty="0">
                <a:solidFill>
                  <a:srgbClr val="2D4970"/>
                </a:solidFill>
              </a:rPr>
              <a:t>February 2025 sea surface temperatures</a:t>
            </a:r>
            <a:endParaRPr lang="en-US" sz="5000" b="1" dirty="0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8" name="Google Shape;538;g263d2d2a79f_0_23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 dirty="0"/>
          </a:p>
        </p:txBody>
      </p:sp>
      <p:pic>
        <p:nvPicPr>
          <p:cNvPr id="542" name="Google Shape;542;g263d2d2a79f_0_23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24" y="190268"/>
            <a:ext cx="2303099" cy="1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CA794C-405C-4E46-B289-FD74961760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2665" y="1327150"/>
            <a:ext cx="8026949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74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63d2d2a79f_0_2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5400" b="1" dirty="0">
                <a:solidFill>
                  <a:srgbClr val="2D4970"/>
                </a:solidFill>
              </a:rPr>
              <a:t>Sea ice extent: winter 2024-25</a:t>
            </a:r>
            <a:endParaRPr lang="en-US" sz="5000" b="1" dirty="0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8" name="Google Shape;538;g263d2d2a79f_0_23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 dirty="0"/>
          </a:p>
        </p:txBody>
      </p:sp>
      <p:pic>
        <p:nvPicPr>
          <p:cNvPr id="542" name="Google Shape;542;g263d2d2a79f_0_23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24" y="190268"/>
            <a:ext cx="2303099" cy="13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9AF1637-2865-6E4A-8D97-08B8496FD075}"/>
              </a:ext>
            </a:extLst>
          </p:cNvPr>
          <p:cNvSpPr txBox="1"/>
          <p:nvPr/>
        </p:nvSpPr>
        <p:spPr>
          <a:xfrm>
            <a:off x="8953707" y="6355566"/>
            <a:ext cx="1309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February 28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EB882E-5B5B-9F4E-8D8C-9FE9F38F6C65}"/>
              </a:ext>
            </a:extLst>
          </p:cNvPr>
          <p:cNvSpPr txBox="1"/>
          <p:nvPr/>
        </p:nvSpPr>
        <p:spPr>
          <a:xfrm>
            <a:off x="1405004" y="6355566"/>
            <a:ext cx="132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December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E5894F-7C67-F347-A83D-F1DC4EEC1E7E}"/>
              </a:ext>
            </a:extLst>
          </p:cNvPr>
          <p:cNvSpPr txBox="1"/>
          <p:nvPr/>
        </p:nvSpPr>
        <p:spPr>
          <a:xfrm>
            <a:off x="5283476" y="6355566"/>
            <a:ext cx="1195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January 15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E69FB0-8767-FB46-A17E-0508A21A01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188" y="1027906"/>
            <a:ext cx="3490856" cy="53949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C7A968-A34A-4C49-AABC-74971203420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5592" y="1027906"/>
            <a:ext cx="3490856" cy="53949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FB77E9-0681-A54D-8E0E-9B7785FB149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6192" y="1027906"/>
            <a:ext cx="3490856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08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2411</TotalTime>
  <Words>494</Words>
  <Application>Microsoft Macintosh PowerPoint</Application>
  <PresentationFormat>Widescreen</PresentationFormat>
  <Paragraphs>94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Helvetica Neue</vt:lpstr>
      <vt:lpstr>Times New Roman</vt:lpstr>
      <vt:lpstr>Office Theme</vt:lpstr>
      <vt:lpstr>LEO Alaska Webinar Winter 2024-25 Climate Review   Spring 2025 Climate Outlook</vt:lpstr>
      <vt:lpstr>PowerPoint Presentation</vt:lpstr>
      <vt:lpstr>Alaska Daily Temperature Index</vt:lpstr>
      <vt:lpstr>Winter 2024-25  Temperature and precipitation</vt:lpstr>
      <vt:lpstr>Winter 2024-25 temperatures</vt:lpstr>
      <vt:lpstr>Winter 2024-25 precipitation</vt:lpstr>
      <vt:lpstr>January-February 2025 winds</vt:lpstr>
      <vt:lpstr>February 2025 sea surface temperatures</vt:lpstr>
      <vt:lpstr>Sea ice extent: winter 2024-25</vt:lpstr>
      <vt:lpstr>Bering Sea ice extent</vt:lpstr>
      <vt:lpstr>Spring 2025 Outlooks</vt:lpstr>
      <vt:lpstr>Sea ice outlook: Spring/Summer 2025</vt:lpstr>
      <vt:lpstr>Sea surface temperature: Spring 2025</vt:lpstr>
      <vt:lpstr>Spring 2025 NOAA Climate Prediction Center outlooks</vt:lpstr>
      <vt:lpstr>Thanks very much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Circumpolar One Heath Spring 2024 Climate Review and Summer 2024 Outlook</dc:title>
  <dc:creator>Rick Thoman</dc:creator>
  <cp:lastModifiedBy>Rick Thoman</cp:lastModifiedBy>
  <cp:revision>33</cp:revision>
  <cp:lastPrinted>2024-09-13T20:26:01Z</cp:lastPrinted>
  <dcterms:created xsi:type="dcterms:W3CDTF">2024-06-05T16:54:31Z</dcterms:created>
  <dcterms:modified xsi:type="dcterms:W3CDTF">2025-03-10T03:05:20Z</dcterms:modified>
</cp:coreProperties>
</file>